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44"/>
  </p:notesMasterIdLst>
  <p:handoutMasterIdLst>
    <p:handoutMasterId r:id="rId45"/>
  </p:handoutMasterIdLst>
  <p:sldIdLst>
    <p:sldId id="256" r:id="rId5"/>
    <p:sldId id="711" r:id="rId6"/>
    <p:sldId id="712" r:id="rId7"/>
    <p:sldId id="715" r:id="rId8"/>
    <p:sldId id="716" r:id="rId9"/>
    <p:sldId id="755" r:id="rId10"/>
    <p:sldId id="757" r:id="rId11"/>
    <p:sldId id="758" r:id="rId12"/>
    <p:sldId id="759" r:id="rId13"/>
    <p:sldId id="760" r:id="rId14"/>
    <p:sldId id="761" r:id="rId15"/>
    <p:sldId id="762" r:id="rId16"/>
    <p:sldId id="763" r:id="rId17"/>
    <p:sldId id="764" r:id="rId18"/>
    <p:sldId id="765" r:id="rId19"/>
    <p:sldId id="766" r:id="rId20"/>
    <p:sldId id="767" r:id="rId21"/>
    <p:sldId id="768" r:id="rId22"/>
    <p:sldId id="769" r:id="rId23"/>
    <p:sldId id="770" r:id="rId24"/>
    <p:sldId id="771" r:id="rId25"/>
    <p:sldId id="772" r:id="rId26"/>
    <p:sldId id="773" r:id="rId27"/>
    <p:sldId id="774" r:id="rId28"/>
    <p:sldId id="775" r:id="rId29"/>
    <p:sldId id="776" r:id="rId30"/>
    <p:sldId id="777" r:id="rId31"/>
    <p:sldId id="778" r:id="rId32"/>
    <p:sldId id="779" r:id="rId33"/>
    <p:sldId id="780" r:id="rId34"/>
    <p:sldId id="781" r:id="rId35"/>
    <p:sldId id="782" r:id="rId36"/>
    <p:sldId id="783" r:id="rId37"/>
    <p:sldId id="784" r:id="rId38"/>
    <p:sldId id="785" r:id="rId39"/>
    <p:sldId id="754" r:id="rId40"/>
    <p:sldId id="786" r:id="rId41"/>
    <p:sldId id="787" r:id="rId42"/>
    <p:sldId id="788" r:id="rId43"/>
  </p:sldIdLst>
  <p:sldSz cx="9144000" cy="6858000" type="screen4x3"/>
  <p:notesSz cx="9928225" cy="6797675"/>
  <p:custDataLst>
    <p:tags r:id="rId46"/>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DCFD2"/>
    <a:srgbClr val="FF8B8B"/>
    <a:srgbClr val="DE0000"/>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294" autoAdjust="0"/>
    <p:restoredTop sz="94646" autoAdjust="0"/>
  </p:normalViewPr>
  <p:slideViewPr>
    <p:cSldViewPr>
      <p:cViewPr varScale="1">
        <p:scale>
          <a:sx n="78" d="100"/>
          <a:sy n="78" d="100"/>
        </p:scale>
        <p:origin x="1500" y="90"/>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gs" Target="tags/tag1.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08/08/2016</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8/8/2016</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10</a:t>
            </a:fld>
            <a:endParaRPr lang="en-GB" dirty="0"/>
          </a:p>
        </p:txBody>
      </p:sp>
    </p:spTree>
    <p:extLst>
      <p:ext uri="{BB962C8B-B14F-4D97-AF65-F5344CB8AC3E}">
        <p14:creationId xmlns:p14="http://schemas.microsoft.com/office/powerpoint/2010/main" val="11715476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11</a:t>
            </a:fld>
            <a:endParaRPr lang="en-GB" dirty="0"/>
          </a:p>
        </p:txBody>
      </p:sp>
    </p:spTree>
    <p:extLst>
      <p:ext uri="{BB962C8B-B14F-4D97-AF65-F5344CB8AC3E}">
        <p14:creationId xmlns:p14="http://schemas.microsoft.com/office/powerpoint/2010/main" val="7688076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12</a:t>
            </a:fld>
            <a:endParaRPr lang="en-GB" dirty="0"/>
          </a:p>
        </p:txBody>
      </p:sp>
    </p:spTree>
    <p:extLst>
      <p:ext uri="{BB962C8B-B14F-4D97-AF65-F5344CB8AC3E}">
        <p14:creationId xmlns:p14="http://schemas.microsoft.com/office/powerpoint/2010/main" val="42271703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13</a:t>
            </a:fld>
            <a:endParaRPr lang="en-GB" dirty="0"/>
          </a:p>
        </p:txBody>
      </p:sp>
    </p:spTree>
    <p:extLst>
      <p:ext uri="{BB962C8B-B14F-4D97-AF65-F5344CB8AC3E}">
        <p14:creationId xmlns:p14="http://schemas.microsoft.com/office/powerpoint/2010/main" val="22545043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14</a:t>
            </a:fld>
            <a:endParaRPr lang="en-GB" dirty="0"/>
          </a:p>
        </p:txBody>
      </p:sp>
    </p:spTree>
    <p:extLst>
      <p:ext uri="{BB962C8B-B14F-4D97-AF65-F5344CB8AC3E}">
        <p14:creationId xmlns:p14="http://schemas.microsoft.com/office/powerpoint/2010/main" val="28739332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15</a:t>
            </a:fld>
            <a:endParaRPr lang="en-GB" dirty="0"/>
          </a:p>
        </p:txBody>
      </p:sp>
    </p:spTree>
    <p:extLst>
      <p:ext uri="{BB962C8B-B14F-4D97-AF65-F5344CB8AC3E}">
        <p14:creationId xmlns:p14="http://schemas.microsoft.com/office/powerpoint/2010/main" val="39869851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16</a:t>
            </a:fld>
            <a:endParaRPr lang="en-GB" dirty="0"/>
          </a:p>
        </p:txBody>
      </p:sp>
    </p:spTree>
    <p:extLst>
      <p:ext uri="{BB962C8B-B14F-4D97-AF65-F5344CB8AC3E}">
        <p14:creationId xmlns:p14="http://schemas.microsoft.com/office/powerpoint/2010/main" val="35242071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17</a:t>
            </a:fld>
            <a:endParaRPr lang="en-GB" dirty="0"/>
          </a:p>
        </p:txBody>
      </p:sp>
    </p:spTree>
    <p:extLst>
      <p:ext uri="{BB962C8B-B14F-4D97-AF65-F5344CB8AC3E}">
        <p14:creationId xmlns:p14="http://schemas.microsoft.com/office/powerpoint/2010/main" val="12382865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18</a:t>
            </a:fld>
            <a:endParaRPr lang="en-GB" dirty="0"/>
          </a:p>
        </p:txBody>
      </p:sp>
    </p:spTree>
    <p:extLst>
      <p:ext uri="{BB962C8B-B14F-4D97-AF65-F5344CB8AC3E}">
        <p14:creationId xmlns:p14="http://schemas.microsoft.com/office/powerpoint/2010/main" val="14593177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19</a:t>
            </a:fld>
            <a:endParaRPr lang="en-GB" dirty="0"/>
          </a:p>
        </p:txBody>
      </p:sp>
    </p:spTree>
    <p:extLst>
      <p:ext uri="{BB962C8B-B14F-4D97-AF65-F5344CB8AC3E}">
        <p14:creationId xmlns:p14="http://schemas.microsoft.com/office/powerpoint/2010/main" val="1199444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40216345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20</a:t>
            </a:fld>
            <a:endParaRPr lang="en-GB" dirty="0"/>
          </a:p>
        </p:txBody>
      </p:sp>
    </p:spTree>
    <p:extLst>
      <p:ext uri="{BB962C8B-B14F-4D97-AF65-F5344CB8AC3E}">
        <p14:creationId xmlns:p14="http://schemas.microsoft.com/office/powerpoint/2010/main" val="14065900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21</a:t>
            </a:fld>
            <a:endParaRPr lang="en-GB" dirty="0"/>
          </a:p>
        </p:txBody>
      </p:sp>
    </p:spTree>
    <p:extLst>
      <p:ext uri="{BB962C8B-B14F-4D97-AF65-F5344CB8AC3E}">
        <p14:creationId xmlns:p14="http://schemas.microsoft.com/office/powerpoint/2010/main" val="39710701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22</a:t>
            </a:fld>
            <a:endParaRPr lang="en-GB" dirty="0"/>
          </a:p>
        </p:txBody>
      </p:sp>
    </p:spTree>
    <p:extLst>
      <p:ext uri="{BB962C8B-B14F-4D97-AF65-F5344CB8AC3E}">
        <p14:creationId xmlns:p14="http://schemas.microsoft.com/office/powerpoint/2010/main" val="33227130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23</a:t>
            </a:fld>
            <a:endParaRPr lang="en-GB" dirty="0"/>
          </a:p>
        </p:txBody>
      </p:sp>
    </p:spTree>
    <p:extLst>
      <p:ext uri="{BB962C8B-B14F-4D97-AF65-F5344CB8AC3E}">
        <p14:creationId xmlns:p14="http://schemas.microsoft.com/office/powerpoint/2010/main" val="26419879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24</a:t>
            </a:fld>
            <a:endParaRPr lang="en-GB" dirty="0"/>
          </a:p>
        </p:txBody>
      </p:sp>
    </p:spTree>
    <p:extLst>
      <p:ext uri="{BB962C8B-B14F-4D97-AF65-F5344CB8AC3E}">
        <p14:creationId xmlns:p14="http://schemas.microsoft.com/office/powerpoint/2010/main" val="33225234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25</a:t>
            </a:fld>
            <a:endParaRPr lang="en-GB" dirty="0"/>
          </a:p>
        </p:txBody>
      </p:sp>
    </p:spTree>
    <p:extLst>
      <p:ext uri="{BB962C8B-B14F-4D97-AF65-F5344CB8AC3E}">
        <p14:creationId xmlns:p14="http://schemas.microsoft.com/office/powerpoint/2010/main" val="27884207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26</a:t>
            </a:fld>
            <a:endParaRPr lang="en-GB" dirty="0"/>
          </a:p>
        </p:txBody>
      </p:sp>
    </p:spTree>
    <p:extLst>
      <p:ext uri="{BB962C8B-B14F-4D97-AF65-F5344CB8AC3E}">
        <p14:creationId xmlns:p14="http://schemas.microsoft.com/office/powerpoint/2010/main" val="383334700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27</a:t>
            </a:fld>
            <a:endParaRPr lang="en-GB" dirty="0"/>
          </a:p>
        </p:txBody>
      </p:sp>
    </p:spTree>
    <p:extLst>
      <p:ext uri="{BB962C8B-B14F-4D97-AF65-F5344CB8AC3E}">
        <p14:creationId xmlns:p14="http://schemas.microsoft.com/office/powerpoint/2010/main" val="26009944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28</a:t>
            </a:fld>
            <a:endParaRPr lang="en-GB" dirty="0"/>
          </a:p>
        </p:txBody>
      </p:sp>
    </p:spTree>
    <p:extLst>
      <p:ext uri="{BB962C8B-B14F-4D97-AF65-F5344CB8AC3E}">
        <p14:creationId xmlns:p14="http://schemas.microsoft.com/office/powerpoint/2010/main" val="312106929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29</a:t>
            </a:fld>
            <a:endParaRPr lang="en-GB" dirty="0"/>
          </a:p>
        </p:txBody>
      </p:sp>
    </p:spTree>
    <p:extLst>
      <p:ext uri="{BB962C8B-B14F-4D97-AF65-F5344CB8AC3E}">
        <p14:creationId xmlns:p14="http://schemas.microsoft.com/office/powerpoint/2010/main" val="36111578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17485442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30</a:t>
            </a:fld>
            <a:endParaRPr lang="en-GB" dirty="0"/>
          </a:p>
        </p:txBody>
      </p:sp>
    </p:spTree>
    <p:extLst>
      <p:ext uri="{BB962C8B-B14F-4D97-AF65-F5344CB8AC3E}">
        <p14:creationId xmlns:p14="http://schemas.microsoft.com/office/powerpoint/2010/main" val="277591553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31</a:t>
            </a:fld>
            <a:endParaRPr lang="en-GB" dirty="0"/>
          </a:p>
        </p:txBody>
      </p:sp>
    </p:spTree>
    <p:extLst>
      <p:ext uri="{BB962C8B-B14F-4D97-AF65-F5344CB8AC3E}">
        <p14:creationId xmlns:p14="http://schemas.microsoft.com/office/powerpoint/2010/main" val="91387659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32</a:t>
            </a:fld>
            <a:endParaRPr lang="en-GB" dirty="0"/>
          </a:p>
        </p:txBody>
      </p:sp>
    </p:spTree>
    <p:extLst>
      <p:ext uri="{BB962C8B-B14F-4D97-AF65-F5344CB8AC3E}">
        <p14:creationId xmlns:p14="http://schemas.microsoft.com/office/powerpoint/2010/main" val="26049312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33</a:t>
            </a:fld>
            <a:endParaRPr lang="en-GB" dirty="0"/>
          </a:p>
        </p:txBody>
      </p:sp>
    </p:spTree>
    <p:extLst>
      <p:ext uri="{BB962C8B-B14F-4D97-AF65-F5344CB8AC3E}">
        <p14:creationId xmlns:p14="http://schemas.microsoft.com/office/powerpoint/2010/main" val="150932295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34</a:t>
            </a:fld>
            <a:endParaRPr lang="en-GB" dirty="0"/>
          </a:p>
        </p:txBody>
      </p:sp>
    </p:spTree>
    <p:extLst>
      <p:ext uri="{BB962C8B-B14F-4D97-AF65-F5344CB8AC3E}">
        <p14:creationId xmlns:p14="http://schemas.microsoft.com/office/powerpoint/2010/main" val="93764927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35</a:t>
            </a:fld>
            <a:endParaRPr lang="en-GB" dirty="0"/>
          </a:p>
        </p:txBody>
      </p:sp>
    </p:spTree>
    <p:extLst>
      <p:ext uri="{BB962C8B-B14F-4D97-AF65-F5344CB8AC3E}">
        <p14:creationId xmlns:p14="http://schemas.microsoft.com/office/powerpoint/2010/main" val="243490975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36</a:t>
            </a:fld>
            <a:endParaRPr lang="en-GB" dirty="0"/>
          </a:p>
        </p:txBody>
      </p:sp>
    </p:spTree>
    <p:extLst>
      <p:ext uri="{BB962C8B-B14F-4D97-AF65-F5344CB8AC3E}">
        <p14:creationId xmlns:p14="http://schemas.microsoft.com/office/powerpoint/2010/main" val="147430800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37</a:t>
            </a:fld>
            <a:endParaRPr lang="en-GB" dirty="0"/>
          </a:p>
        </p:txBody>
      </p:sp>
    </p:spTree>
    <p:extLst>
      <p:ext uri="{BB962C8B-B14F-4D97-AF65-F5344CB8AC3E}">
        <p14:creationId xmlns:p14="http://schemas.microsoft.com/office/powerpoint/2010/main" val="306553346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38</a:t>
            </a:fld>
            <a:endParaRPr lang="en-GB" dirty="0"/>
          </a:p>
        </p:txBody>
      </p:sp>
    </p:spTree>
    <p:extLst>
      <p:ext uri="{BB962C8B-B14F-4D97-AF65-F5344CB8AC3E}">
        <p14:creationId xmlns:p14="http://schemas.microsoft.com/office/powerpoint/2010/main" val="422599660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39</a:t>
            </a:fld>
            <a:endParaRPr lang="en-GB" dirty="0"/>
          </a:p>
        </p:txBody>
      </p:sp>
    </p:spTree>
    <p:extLst>
      <p:ext uri="{BB962C8B-B14F-4D97-AF65-F5344CB8AC3E}">
        <p14:creationId xmlns:p14="http://schemas.microsoft.com/office/powerpoint/2010/main" val="38948701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7083893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1722862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24930724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7</a:t>
            </a:fld>
            <a:endParaRPr lang="en-GB" dirty="0"/>
          </a:p>
        </p:txBody>
      </p:sp>
    </p:spTree>
    <p:extLst>
      <p:ext uri="{BB962C8B-B14F-4D97-AF65-F5344CB8AC3E}">
        <p14:creationId xmlns:p14="http://schemas.microsoft.com/office/powerpoint/2010/main" val="9990644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8</a:t>
            </a:fld>
            <a:endParaRPr lang="en-GB" dirty="0"/>
          </a:p>
        </p:txBody>
      </p:sp>
    </p:spTree>
    <p:extLst>
      <p:ext uri="{BB962C8B-B14F-4D97-AF65-F5344CB8AC3E}">
        <p14:creationId xmlns:p14="http://schemas.microsoft.com/office/powerpoint/2010/main" val="27923009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9</a:t>
            </a:fld>
            <a:endParaRPr lang="en-GB" dirty="0"/>
          </a:p>
        </p:txBody>
      </p:sp>
    </p:spTree>
    <p:extLst>
      <p:ext uri="{BB962C8B-B14F-4D97-AF65-F5344CB8AC3E}">
        <p14:creationId xmlns:p14="http://schemas.microsoft.com/office/powerpoint/2010/main" val="188256107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slide" Target="../slides/slide7.xml"/><Relationship Id="rId2" Type="http://schemas.openxmlformats.org/officeDocument/2006/relationships/slide" Target="../slides/slide36.xml"/><Relationship Id="rId1" Type="http://schemas.openxmlformats.org/officeDocument/2006/relationships/slideMaster" Target="../slideMasters/slideMaster1.xml"/><Relationship Id="rId4" Type="http://schemas.openxmlformats.org/officeDocument/2006/relationships/slide" Target="../slides/slide34.xml"/></Relationships>
</file>

<file path=ppt/slideLayouts/_rels/slideLayout5.xml.rels><?xml version="1.0" encoding="UTF-8" standalone="yes"?>
<Relationships xmlns="http://schemas.openxmlformats.org/package/2006/relationships"><Relationship Id="rId3" Type="http://schemas.openxmlformats.org/officeDocument/2006/relationships/hyperlink" Target="http://www.google.co.uk/url?sa=i&amp;rct=j&amp;q=ocr+nationals+in+ict+level+02+logo&amp;source=images&amp;cd=&amp;docid=V5m_yCYP-aE2_M&amp;tbnid=DTQOd6LrYrDCGM:&amp;ved=0CAUQjRw&amp;url=http://decv.co.uk/courses/test/&amp;ei=zegkUtL5EcaR0AX1yoCoCA&amp;bvm=bv.51495398,d.d2k&amp;psig=AFQjCNE5H51wUL1lgYhDZQ2VHp_BrKAYtA&amp;ust=1378236999184474" TargetMode="External"/><Relationship Id="rId2" Type="http://schemas.openxmlformats.org/officeDocument/2006/relationships/slide" Target="../slides/slide6.xml"/><Relationship Id="rId1" Type="http://schemas.openxmlformats.org/officeDocument/2006/relationships/slideMaster" Target="../slideMasters/slideMaster1.xml"/><Relationship Id="rId4" Type="http://schemas.openxmlformats.org/officeDocument/2006/relationships/image" Target="../media/image2.gi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Title 6"/>
          <p:cNvSpPr>
            <a:spLocks noGrp="1"/>
          </p:cNvSpPr>
          <p:nvPr>
            <p:ph type="title"/>
          </p:nvPr>
        </p:nvSpPr>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latin typeface="Calibri" pitchFamily="34" charset="0"/>
                <a:cs typeface="Calibri"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cs typeface="Calibri" pitchFamily="34" charset="0"/>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70266" y="72008"/>
            <a:ext cx="8859452"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14" name="Round Same Side Corner Rectangle 13">
            <a:hlinkClick r:id="rId2" action="ppaction://hlinksldjump"/>
          </p:cNvPr>
          <p:cNvSpPr/>
          <p:nvPr userDrawn="1"/>
        </p:nvSpPr>
        <p:spPr>
          <a:xfrm>
            <a:off x="4499992" y="620688"/>
            <a:ext cx="1368152"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Exam Questions</a:t>
            </a:r>
            <a:endParaRPr lang="en-GB" sz="20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251520" y="620688"/>
            <a:ext cx="2021014"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2.1 – Functional</a:t>
            </a:r>
            <a:r>
              <a:rPr lang="en-GB" sz="1200" b="1" baseline="0" dirty="0" smtClean="0">
                <a:latin typeface="Arial" panose="020B0604020202020204" pitchFamily="34" charset="0"/>
                <a:cs typeface="Arial" panose="020B0604020202020204" pitchFamily="34" charset="0"/>
              </a:rPr>
              <a:t> Areas</a:t>
            </a:r>
            <a:endParaRPr lang="en-GB" sz="1200" b="1" dirty="0">
              <a:latin typeface="Arial" panose="020B0604020202020204" pitchFamily="34" charset="0"/>
              <a:cs typeface="Arial" panose="020B0604020202020204" pitchFamily="34" charset="0"/>
            </a:endParaRPr>
          </a:p>
        </p:txBody>
      </p:sp>
      <p:sp>
        <p:nvSpPr>
          <p:cNvPr id="10" name="Round Same Side Corner Rectangle 9">
            <a:hlinkClick r:id="rId4" action="ppaction://hlinksldjump"/>
          </p:cNvPr>
          <p:cNvSpPr/>
          <p:nvPr userDrawn="1"/>
        </p:nvSpPr>
        <p:spPr>
          <a:xfrm>
            <a:off x="2339752" y="623538"/>
            <a:ext cx="2088232"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2.2 – Functional Interaction</a:t>
            </a:r>
            <a:endParaRPr lang="en-GB" sz="12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983578"/>
            <a:ext cx="8752613"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LO1 8-14">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 action="ppaction://noaction"/>
          </p:cNvPr>
          <p:cNvSpPr/>
          <p:nvPr/>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5" name="Round Same Side Corner Rectangle 4">
            <a:hlinkClick r:id="rId2" action="ppaction://hlinksldjump"/>
          </p:cNvPr>
          <p:cNvSpPr/>
          <p:nvPr/>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8" name="Round Same Side Corner Rectangle 7">
            <a:hlinkClick r:id="" action="ppaction://noaction"/>
          </p:cNvPr>
          <p:cNvSpPr/>
          <p:nvPr/>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7" name="Round Same Side Corner Rectangle 6">
            <a:hlinkClick r:id="" action="ppaction://noaction"/>
          </p:cNvPr>
          <p:cNvSpPr/>
          <p:nvPr/>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10" name="Round Same Side Corner Rectangle 9">
            <a:hlinkClick r:id="" action="ppaction://noaction"/>
          </p:cNvPr>
          <p:cNvSpPr/>
          <p:nvPr/>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11" name="Round Same Side Corner Rectangle 10">
            <a:hlinkClick r:id="" action="ppaction://noaction"/>
          </p:cNvPr>
          <p:cNvSpPr/>
          <p:nvPr/>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12" name="Round Same Side Corner Rectangle 11">
            <a:hlinkClick r:id="" action="ppaction://noaction"/>
          </p:cNvPr>
          <p:cNvSpPr/>
          <p:nvPr/>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16" name="Round Same Side Corner Rectangle 15">
            <a:hlinkClick r:id="" action="ppaction://noaction"/>
          </p:cNvPr>
          <p:cNvSpPr/>
          <p:nvPr/>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17" name="Round Same Side Corner Rectangle 16">
            <a:hlinkClick r:id="" action="ppaction://noaction"/>
          </p:cNvPr>
          <p:cNvSpPr/>
          <p:nvPr/>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0" name="Round Same Side Corner Rectangle 19">
            <a:hlinkClick r:id="" action="ppaction://noaction"/>
          </p:cNvPr>
          <p:cNvSpPr/>
          <p:nvPr/>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14" name="Picture 7" descr="http://decv.co.uk/wp-content/uploads/2013/02/OCR-Logo-300x139.gif">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
        <p:nvSpPr>
          <p:cNvPr id="15" name="Round Same Side Corner Rectangle 14">
            <a:hlinkClick r:id="" action="ppaction://noaction"/>
          </p:cNvPr>
          <p:cNvSpPr/>
          <p:nvPr userDrawn="1"/>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18" name="Round Same Side Corner Rectangle 17">
            <a:hlinkClick r:id="rId2" action="ppaction://hlinksldjump"/>
          </p:cNvPr>
          <p:cNvSpPr/>
          <p:nvPr userDrawn="1"/>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19" name="Round Same Side Corner Rectangle 18">
            <a:hlinkClick r:id="" action="ppaction://noaction"/>
          </p:cNvPr>
          <p:cNvSpPr/>
          <p:nvPr userDrawn="1"/>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21" name="Round Same Side Corner Rectangle 20">
            <a:hlinkClick r:id="" action="ppaction://noaction"/>
          </p:cNvPr>
          <p:cNvSpPr/>
          <p:nvPr userDrawn="1"/>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22" name="Round Same Side Corner Rectangle 21">
            <a:hlinkClick r:id="" action="ppaction://noaction"/>
          </p:cNvPr>
          <p:cNvSpPr/>
          <p:nvPr userDrawn="1"/>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23" name="Round Same Side Corner Rectangle 22">
            <a:hlinkClick r:id="" action="ppaction://noaction"/>
          </p:cNvPr>
          <p:cNvSpPr/>
          <p:nvPr userDrawn="1"/>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24" name="Round Same Side Corner Rectangle 23">
            <a:hlinkClick r:id="" action="ppaction://noaction"/>
          </p:cNvPr>
          <p:cNvSpPr/>
          <p:nvPr userDrawn="1"/>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25" name="Round Same Side Corner Rectangle 24">
            <a:hlinkClick r:id="" action="ppaction://noaction"/>
          </p:cNvPr>
          <p:cNvSpPr/>
          <p:nvPr userDrawn="1"/>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26" name="Round Same Side Corner Rectangle 25">
            <a:hlinkClick r:id="" action="ppaction://noaction"/>
          </p:cNvPr>
          <p:cNvSpPr/>
          <p:nvPr userDrawn="1"/>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7" name="Round Same Side Corner Rectangle 26">
            <a:hlinkClick r:id="" action="ppaction://noaction"/>
          </p:cNvPr>
          <p:cNvSpPr/>
          <p:nvPr userDrawn="1"/>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28" name="Picture 7" descr="http://decv.co.uk/wp-content/uploads/2013/02/OCR-Logo-300x139.gif">
            <a:hlinkClick r:id="rId3"/>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197259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ssignment">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Tree>
    <p:extLst>
      <p:ext uri="{BB962C8B-B14F-4D97-AF65-F5344CB8AC3E}">
        <p14:creationId xmlns:p14="http://schemas.microsoft.com/office/powerpoint/2010/main" val="428938571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8"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1" r:id="rId4"/>
    <p:sldLayoutId id="2147483712" r:id="rId5"/>
    <p:sldLayoutId id="2147483713" r:id="rId6"/>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hyperlink" Target="LO2%20-%20Exam%20Questions.docx" TargetMode="External"/><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hyperlink" Target="LO2%20-%20Exam%20Questions.docx" TargetMode="External"/><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hyperlink" Target="LO2%20-%20Exam%20Questions.docx" TargetMode="External"/><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hyperlink" Target="LO2%20-%20Exam%20Questions.docx" TargetMode="External"/><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8" Type="http://schemas.openxmlformats.org/officeDocument/2006/relationships/slide" Target="slide31.xml"/><Relationship Id="rId13" Type="http://schemas.openxmlformats.org/officeDocument/2006/relationships/slide" Target="slide11.xml"/><Relationship Id="rId3" Type="http://schemas.openxmlformats.org/officeDocument/2006/relationships/slide" Target="slide12.xml"/><Relationship Id="rId7" Type="http://schemas.openxmlformats.org/officeDocument/2006/relationships/slide" Target="slide18.xml"/><Relationship Id="rId12" Type="http://schemas.openxmlformats.org/officeDocument/2006/relationships/slide" Target="slide9.xml"/><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slide" Target="slide23.xml"/><Relationship Id="rId11" Type="http://schemas.openxmlformats.org/officeDocument/2006/relationships/slide" Target="slide27.xml"/><Relationship Id="rId5" Type="http://schemas.openxmlformats.org/officeDocument/2006/relationships/slide" Target="slide15.xml"/><Relationship Id="rId10" Type="http://schemas.openxmlformats.org/officeDocument/2006/relationships/slide" Target="slide14.xml"/><Relationship Id="rId4" Type="http://schemas.openxmlformats.org/officeDocument/2006/relationships/slide" Target="slide25.xml"/><Relationship Id="rId9" Type="http://schemas.openxmlformats.org/officeDocument/2006/relationships/slide" Target="slide2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877272"/>
            <a:ext cx="9001000"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2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LO2 </a:t>
            </a:r>
            <a:r>
              <a:rPr lang="en-US" sz="2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Understand how the </a:t>
            </a:r>
            <a:r>
              <a:rPr lang="en-US" sz="2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Functional Areas </a:t>
            </a:r>
            <a:r>
              <a:rPr lang="en-US" sz="2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of </a:t>
            </a:r>
            <a:r>
              <a:rPr lang="en-US" sz="2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Businesses Work Together </a:t>
            </a:r>
            <a:r>
              <a:rPr lang="en-US" sz="2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to </a:t>
            </a:r>
            <a:r>
              <a:rPr lang="en-US" sz="2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Support </a:t>
            </a:r>
            <a:r>
              <a:rPr lang="en-US" sz="2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the </a:t>
            </a:r>
            <a:r>
              <a:rPr lang="en-US" sz="2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Activities </a:t>
            </a:r>
            <a:r>
              <a:rPr lang="en-US" sz="2800" spc="5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of </a:t>
            </a:r>
            <a:r>
              <a:rPr lang="en-US" sz="2800" spc="5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Businesses</a:t>
            </a:r>
            <a:endParaRPr lang="en-GB" sz="1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23528" y="332656"/>
            <a:ext cx="8280920" cy="1600438"/>
          </a:xfrm>
          <a:prstGeom prst="rect">
            <a:avLst/>
          </a:prstGeom>
          <a:noFill/>
        </p:spPr>
        <p:txBody>
          <a:bodyPr wrap="square" rtlCol="0">
            <a:spAutoFit/>
          </a:bodyPr>
          <a:lstStyle/>
          <a:p>
            <a:pPr algn="r"/>
            <a:r>
              <a:rPr lang="en-GB" sz="3200" dirty="0" smtClean="0"/>
              <a:t> </a:t>
            </a:r>
            <a:r>
              <a:rPr lang="en-GB" sz="3200" dirty="0"/>
              <a:t>Cambridge </a:t>
            </a:r>
            <a:r>
              <a:rPr lang="en-GB" sz="3200" b="1" dirty="0" smtClean="0"/>
              <a:t>TECHNICALS- LEVEL </a:t>
            </a:r>
            <a:r>
              <a:rPr lang="en-GB" sz="3200" b="1" dirty="0"/>
              <a:t>3 </a:t>
            </a:r>
            <a:endParaRPr lang="en-GB" sz="3200" b="1" dirty="0" smtClean="0"/>
          </a:p>
          <a:p>
            <a:pPr algn="r"/>
            <a:r>
              <a:rPr lang="en-GB" sz="3400" b="1" dirty="0" smtClean="0"/>
              <a:t>Unit 01 – The Business Environment</a:t>
            </a:r>
          </a:p>
          <a:p>
            <a:pPr algn="r"/>
            <a:r>
              <a:rPr lang="en-GB" sz="3200" b="1" dirty="0" smtClean="0">
                <a:solidFill>
                  <a:schemeClr val="tx1">
                    <a:lumMod val="50000"/>
                    <a:lumOff val="50000"/>
                  </a:schemeClr>
                </a:solidFill>
              </a:rPr>
              <a:t>2016 Specification</a:t>
            </a:r>
            <a:endParaRPr lang="en-GB" sz="3600" b="1" dirty="0">
              <a:solidFill>
                <a:schemeClr val="tx1">
                  <a:lumMod val="50000"/>
                  <a:lumOff val="50000"/>
                </a:schemeClr>
              </a:solidFill>
            </a:endParaRPr>
          </a:p>
        </p:txBody>
      </p:sp>
      <p:pic>
        <p:nvPicPr>
          <p:cNvPr id="6"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51520" y="1052736"/>
            <a:ext cx="8568952" cy="5688012"/>
          </a:xfrm>
        </p:spPr>
        <p:txBody>
          <a:bodyPr>
            <a:noAutofit/>
          </a:bodyPr>
          <a:lstStyle/>
          <a:p>
            <a:pPr marL="0" indent="0">
              <a:spcAft>
                <a:spcPts val="0"/>
              </a:spcAft>
              <a:buNone/>
            </a:pPr>
            <a:r>
              <a:rPr lang="en-GB" sz="2100" dirty="0" smtClean="0"/>
              <a:t>A summary of the range of tasks administrators carry out is given below.</a:t>
            </a:r>
          </a:p>
          <a:p>
            <a:pPr>
              <a:spcAft>
                <a:spcPts val="0"/>
              </a:spcAft>
              <a:buClr>
                <a:srgbClr val="00B050"/>
              </a:buClr>
              <a:buSzPct val="80000"/>
            </a:pPr>
            <a:r>
              <a:rPr lang="en-GB" sz="2100" dirty="0" smtClean="0"/>
              <a:t>Collecting, distributing and dispatching the mail</a:t>
            </a:r>
          </a:p>
          <a:p>
            <a:pPr>
              <a:spcAft>
                <a:spcPts val="0"/>
              </a:spcAft>
              <a:buClr>
                <a:srgbClr val="00B050"/>
              </a:buClr>
              <a:buSzPct val="80000"/>
            </a:pPr>
            <a:r>
              <a:rPr lang="en-GB" sz="2100" dirty="0" smtClean="0"/>
              <a:t>Storing and retrieving paper and electronic records</a:t>
            </a:r>
          </a:p>
          <a:p>
            <a:pPr>
              <a:spcAft>
                <a:spcPts val="0"/>
              </a:spcAft>
              <a:buClr>
                <a:srgbClr val="00B050"/>
              </a:buClr>
              <a:buSzPct val="80000"/>
            </a:pPr>
            <a:r>
              <a:rPr lang="en-GB" sz="2100" dirty="0" smtClean="0"/>
              <a:t>Organising meetings and preparing meetings documents</a:t>
            </a:r>
          </a:p>
          <a:p>
            <a:pPr>
              <a:spcAft>
                <a:spcPts val="0"/>
              </a:spcAft>
              <a:buClr>
                <a:srgbClr val="00B050"/>
              </a:buClr>
              <a:buSzPct val="80000"/>
            </a:pPr>
            <a:r>
              <a:rPr lang="en-GB" sz="2100" dirty="0" smtClean="0"/>
              <a:t>Responding promptly to enquiries</a:t>
            </a:r>
          </a:p>
          <a:p>
            <a:pPr>
              <a:spcAft>
                <a:spcPts val="0"/>
              </a:spcAft>
              <a:buClr>
                <a:srgbClr val="00B050"/>
              </a:buClr>
              <a:buSzPct val="80000"/>
            </a:pPr>
            <a:r>
              <a:rPr lang="en-GB" sz="2100" dirty="0" smtClean="0"/>
              <a:t>Preparing documents using word processing, spreadsheet </a:t>
            </a:r>
            <a:r>
              <a:rPr lang="en-GB" sz="2100" dirty="0" smtClean="0"/>
              <a:t>and presentation </a:t>
            </a:r>
            <a:r>
              <a:rPr lang="en-GB" sz="2100" dirty="0" smtClean="0"/>
              <a:t>packages, such as PowerPoint</a:t>
            </a:r>
          </a:p>
          <a:p>
            <a:pPr>
              <a:spcAft>
                <a:spcPts val="0"/>
              </a:spcAft>
              <a:buClr>
                <a:srgbClr val="00B050"/>
              </a:buClr>
              <a:buSzPct val="80000"/>
            </a:pPr>
            <a:r>
              <a:rPr lang="en-GB" sz="2100" dirty="0" smtClean="0"/>
              <a:t>Researching information</a:t>
            </a:r>
          </a:p>
          <a:p>
            <a:pPr>
              <a:spcAft>
                <a:spcPts val="0"/>
              </a:spcAft>
              <a:buClr>
                <a:srgbClr val="00B050"/>
              </a:buClr>
              <a:buSzPct val="80000"/>
            </a:pPr>
            <a:r>
              <a:rPr lang="en-GB" sz="2100" dirty="0" smtClean="0"/>
              <a:t>Sending and receiving messages by telephone, fax and email</a:t>
            </a:r>
          </a:p>
          <a:p>
            <a:pPr>
              <a:spcAft>
                <a:spcPts val="0"/>
              </a:spcAft>
              <a:buClr>
                <a:srgbClr val="00B050"/>
              </a:buClr>
              <a:buSzPct val="80000"/>
            </a:pPr>
            <a:r>
              <a:rPr lang="en-GB" sz="2100" dirty="0" smtClean="0"/>
              <a:t>Making arrangements for visitors.</a:t>
            </a:r>
          </a:p>
          <a:p>
            <a:pPr>
              <a:spcAft>
                <a:spcPts val="0"/>
              </a:spcAft>
              <a:buClr>
                <a:srgbClr val="00B050"/>
              </a:buClr>
              <a:buSzPct val="80000"/>
            </a:pPr>
            <a:r>
              <a:rPr lang="en-GB" sz="2100" dirty="0" smtClean="0"/>
              <a:t>Making travel arrangements</a:t>
            </a:r>
          </a:p>
          <a:p>
            <a:pPr>
              <a:spcAft>
                <a:spcPts val="0"/>
              </a:spcAft>
              <a:buClr>
                <a:srgbClr val="00B050"/>
              </a:buClr>
              <a:buSzPct val="80000"/>
            </a:pPr>
            <a:r>
              <a:rPr lang="en-GB" sz="2100" dirty="0" smtClean="0"/>
              <a:t>Purchasing supplies of office stationery and equipment</a:t>
            </a:r>
          </a:p>
          <a:p>
            <a:pPr>
              <a:spcAft>
                <a:spcPts val="0"/>
              </a:spcAft>
              <a:buClr>
                <a:srgbClr val="00B050"/>
              </a:buClr>
              <a:buSzPct val="80000"/>
            </a:pPr>
            <a:r>
              <a:rPr lang="en-GB" sz="2100" dirty="0" smtClean="0"/>
              <a:t>Making arrangements for events, such as interviews or sales conferences</a:t>
            </a:r>
          </a:p>
          <a:p>
            <a:pPr>
              <a:spcAft>
                <a:spcPts val="0"/>
              </a:spcAft>
              <a:buClr>
                <a:srgbClr val="00B050"/>
              </a:buClr>
              <a:buSzPct val="80000"/>
            </a:pPr>
            <a:r>
              <a:rPr lang="en-GB" sz="2100" dirty="0" smtClean="0"/>
              <a:t>Cleaning and Maintenance can be grouped with Admin in places like schools</a:t>
            </a:r>
          </a:p>
          <a:p>
            <a:pPr>
              <a:spcAft>
                <a:spcPts val="0"/>
              </a:spcAft>
              <a:buClr>
                <a:srgbClr val="00B050"/>
              </a:buClr>
              <a:buSzPct val="80000"/>
            </a:pPr>
            <a:r>
              <a:rPr lang="en-GB" sz="2100" dirty="0" smtClean="0"/>
              <a:t>Clerical, support, reception, sometimes finance, customer support etc. depending on the nature of the company can be grouped as Admin.</a:t>
            </a:r>
          </a:p>
        </p:txBody>
      </p:sp>
      <p:sp>
        <p:nvSpPr>
          <p:cNvPr id="6" name="Title 2"/>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300" dirty="0" smtClean="0"/>
              <a:t>LO2 </a:t>
            </a:r>
            <a:r>
              <a:rPr lang="en-GB" sz="2300" dirty="0" smtClean="0"/>
              <a:t>– Business Functional Areas - Business Support Services</a:t>
            </a:r>
            <a:endParaRPr lang="en-GB" sz="2300" dirty="0"/>
          </a:p>
        </p:txBody>
      </p:sp>
    </p:spTree>
    <p:extLst>
      <p:ext uri="{BB962C8B-B14F-4D97-AF65-F5344CB8AC3E}">
        <p14:creationId xmlns:p14="http://schemas.microsoft.com/office/powerpoint/2010/main" val="17598948"/>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49683" y="1052736"/>
            <a:ext cx="8570789" cy="5472608"/>
          </a:xfrm>
        </p:spPr>
        <p:txBody>
          <a:bodyPr>
            <a:noAutofit/>
          </a:bodyPr>
          <a:lstStyle/>
          <a:p>
            <a:pPr marL="285750" indent="-285750">
              <a:spcAft>
                <a:spcPts val="0"/>
              </a:spcAft>
              <a:buClr>
                <a:srgbClr val="00B050"/>
              </a:buClr>
              <a:buSzPct val="80000"/>
            </a:pPr>
            <a:r>
              <a:rPr lang="en-GB" sz="1800" dirty="0" smtClean="0"/>
              <a:t>All businesses must look after customers or clients who have an enquiry, concern or complaint. Today, customer expectations are high. When people contact a business they expect a prompt, polite and knowledgeable response. Unless they get a high level of service they are likely to take their business elsewhere in the future.</a:t>
            </a:r>
          </a:p>
          <a:p>
            <a:pPr marL="285750" indent="-285750">
              <a:spcAft>
                <a:spcPts val="0"/>
              </a:spcAft>
              <a:buClr>
                <a:srgbClr val="00B050"/>
              </a:buClr>
              <a:buSzPct val="80000"/>
            </a:pPr>
            <a:r>
              <a:rPr lang="en-GB" sz="1800" dirty="0" smtClean="0"/>
              <a:t>For this reason, many businesses have customer service staff – or a </a:t>
            </a:r>
            <a:r>
              <a:rPr lang="en-GB" sz="1800" b="1" dirty="0" smtClean="0"/>
              <a:t>customer service department </a:t>
            </a:r>
            <a:r>
              <a:rPr lang="en-GB" sz="1800" dirty="0" smtClean="0"/>
              <a:t>– where trained staff handle enquiries and complaints positively and professionally. This does not mean that other staff can ignore customers and their needs. It simply means that one group specialise in assisting customers.</a:t>
            </a:r>
          </a:p>
          <a:p>
            <a:pPr marL="285750" indent="-285750">
              <a:spcAft>
                <a:spcPts val="0"/>
              </a:spcAft>
              <a:buClr>
                <a:srgbClr val="00B050"/>
              </a:buClr>
              <a:buSzPct val="80000"/>
            </a:pPr>
            <a:r>
              <a:rPr lang="en-GB" sz="1800" dirty="0" smtClean="0"/>
              <a:t>Organisations that manufacture and sell complex industrial products usually employ technical specialists or engineers in customer service to give detailed advice and information. An example is BAE Systems, which sells aeroplanes such as the Eurofighter and Hawk jets. Answering queries related to these products obviously needs specialist knowledge. Similarly, computer suppliers like Dell or PC World, and Internet service providers like BT, have trained IT specialists to handle customer problems – whether from other businesses or from individuals.</a:t>
            </a:r>
          </a:p>
          <a:p>
            <a:pPr marL="285750" indent="-285750">
              <a:spcAft>
                <a:spcPts val="0"/>
              </a:spcAft>
              <a:buClr>
                <a:srgbClr val="00B050"/>
              </a:buClr>
              <a:buSzPct val="80000"/>
            </a:pPr>
            <a:r>
              <a:rPr lang="en-GB" sz="1800" b="1" dirty="0" smtClean="0"/>
              <a:t>Customer service </a:t>
            </a:r>
            <a:r>
              <a:rPr lang="en-GB" sz="1800" dirty="0" smtClean="0"/>
              <a:t>staff also deal with complaints and problems. Most businesses have a special procedure for dealing with customer complaints, to ensure these are dealt with quickly and consistently. In some cases, action is needed to make sure the problem does not occur again. Customer service staff must also be aware of the legal rights of customers – and this means having a knowledge of consumer law</a:t>
            </a:r>
            <a:r>
              <a:rPr lang="en-GB" sz="1800" dirty="0" smtClean="0"/>
              <a:t>.</a:t>
            </a:r>
            <a:endParaRPr lang="en-GB" sz="1800" dirty="0" smtClean="0"/>
          </a:p>
        </p:txBody>
      </p:sp>
      <p:sp>
        <p:nvSpPr>
          <p:cNvPr id="5" name="Title 2"/>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600" dirty="0" smtClean="0"/>
              <a:t>LO2 </a:t>
            </a:r>
            <a:r>
              <a:rPr lang="en-GB" sz="2600" dirty="0" smtClean="0"/>
              <a:t>– Business Functional Areas – Customer Service</a:t>
            </a:r>
            <a:endParaRPr lang="en-GB" sz="2600" dirty="0"/>
          </a:p>
        </p:txBody>
      </p:sp>
    </p:spTree>
    <p:extLst>
      <p:ext uri="{BB962C8B-B14F-4D97-AF65-F5344CB8AC3E}">
        <p14:creationId xmlns:p14="http://schemas.microsoft.com/office/powerpoint/2010/main" val="829897017"/>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49683" y="1101923"/>
            <a:ext cx="8570789" cy="5351413"/>
          </a:xfrm>
        </p:spPr>
        <p:txBody>
          <a:bodyPr>
            <a:noAutofit/>
          </a:bodyPr>
          <a:lstStyle/>
          <a:p>
            <a:pPr marL="285750" indent="-285750">
              <a:spcAft>
                <a:spcPts val="0"/>
              </a:spcAft>
              <a:buClr>
                <a:srgbClr val="00B050"/>
              </a:buClr>
              <a:buSzPct val="80000"/>
            </a:pPr>
            <a:r>
              <a:rPr lang="en-GB" sz="1930" b="1" dirty="0" smtClean="0"/>
              <a:t>Distribution</a:t>
            </a:r>
            <a:r>
              <a:rPr lang="en-GB" sz="1930" dirty="0" smtClean="0"/>
              <a:t> means ensuring that goods are delivered to the right place on time and in the right condition. Some companies, such as Amazon and Debenhams, deliver direct to the customer, particularly when goods are bought online. Other businesses, including B &amp; Q and Sainsbury’s, hold stocks in giant regional warehouses, for delivery to stores around the area. Superstores may use special vehicles, which can also carry chilled or frozen items. Other businesses have to move more difficult loads or hazardous substances, such as large engineering parts, cars or chemicals.</a:t>
            </a:r>
          </a:p>
          <a:p>
            <a:pPr marL="285750" indent="-285750">
              <a:spcAft>
                <a:spcPts val="0"/>
              </a:spcAft>
              <a:buClr>
                <a:srgbClr val="00B050"/>
              </a:buClr>
              <a:buSzPct val="80000"/>
            </a:pPr>
            <a:r>
              <a:rPr lang="en-GB" sz="1930" b="1" dirty="0" smtClean="0"/>
              <a:t>Distribution</a:t>
            </a:r>
            <a:r>
              <a:rPr lang="en-GB" sz="1930" dirty="0" smtClean="0"/>
              <a:t> involves more than just arranging for goods to be collected. For it to be cost-effective, costs must be kept as low as possible. This means, for example:</a:t>
            </a:r>
          </a:p>
          <a:p>
            <a:pPr lvl="1">
              <a:spcAft>
                <a:spcPts val="0"/>
              </a:spcAft>
              <a:buClr>
                <a:srgbClr val="00B050"/>
              </a:buClr>
              <a:buFont typeface="Arial" panose="020B0604020202020204" pitchFamily="34" charset="0"/>
              <a:buChar char="•"/>
            </a:pPr>
            <a:r>
              <a:rPr lang="en-GB" sz="1930" dirty="0" smtClean="0"/>
              <a:t>planning vehicle routes to avoid back-tracking - keeps fuel costs down and saves time</a:t>
            </a:r>
          </a:p>
          <a:p>
            <a:pPr lvl="1">
              <a:spcAft>
                <a:spcPts val="0"/>
              </a:spcAft>
              <a:buClr>
                <a:srgbClr val="00B050"/>
              </a:buClr>
              <a:buFont typeface="Arial" panose="020B0604020202020204" pitchFamily="34" charset="0"/>
              <a:buChar char="•"/>
            </a:pPr>
            <a:r>
              <a:rPr lang="en-GB" sz="1930" dirty="0" smtClean="0"/>
              <a:t>ensuring that vehicles do not return empty. This is only possible if goods are both delivered and collected. Vehicles that only deliver goods normally operate on a regional or local basis to minimise ‘empty journey’ time.</a:t>
            </a:r>
          </a:p>
          <a:p>
            <a:pPr marL="285750" indent="-285750">
              <a:spcAft>
                <a:spcPts val="0"/>
              </a:spcAft>
              <a:buClr>
                <a:srgbClr val="00B050"/>
              </a:buClr>
              <a:buSzPct val="80000"/>
            </a:pPr>
            <a:r>
              <a:rPr lang="en-GB" sz="1930" dirty="0" smtClean="0"/>
              <a:t>Working out the routes for many vehicles, with different loads – some urgent and some not – can be very complicated. Computer programs are used by staff skilled in logistics to work out the best routes.</a:t>
            </a:r>
          </a:p>
        </p:txBody>
      </p:sp>
      <p:sp>
        <p:nvSpPr>
          <p:cNvPr id="5" name="Title 2"/>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800" dirty="0" smtClean="0"/>
              <a:t>LO2 </a:t>
            </a:r>
            <a:r>
              <a:rPr lang="en-GB" sz="2800" dirty="0" smtClean="0"/>
              <a:t>– Business Functional Areas – Distribution</a:t>
            </a:r>
            <a:endParaRPr lang="en-GB" sz="2800" dirty="0"/>
          </a:p>
        </p:txBody>
      </p:sp>
    </p:spTree>
    <p:extLst>
      <p:ext uri="{BB962C8B-B14F-4D97-AF65-F5344CB8AC3E}">
        <p14:creationId xmlns:p14="http://schemas.microsoft.com/office/powerpoint/2010/main" val="4221132135"/>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51521" y="1101427"/>
            <a:ext cx="8568952" cy="5495925"/>
          </a:xfrm>
        </p:spPr>
        <p:txBody>
          <a:bodyPr>
            <a:noAutofit/>
          </a:bodyPr>
          <a:lstStyle/>
          <a:p>
            <a:pPr marL="285750" indent="-285750">
              <a:spcAft>
                <a:spcPts val="0"/>
              </a:spcAft>
              <a:buClr>
                <a:srgbClr val="00B050"/>
              </a:buClr>
              <a:buSzPct val="80000"/>
            </a:pPr>
            <a:r>
              <a:rPr lang="en-GB" sz="2200" dirty="0" smtClean="0"/>
              <a:t>Many organisations outsource both storage and distribution to external contractors. This means paying a specialist firm to do the work. This is often cheaper than employing experts in the business.</a:t>
            </a:r>
          </a:p>
          <a:p>
            <a:pPr marL="0" indent="0">
              <a:spcAft>
                <a:spcPts val="0"/>
              </a:spcAft>
              <a:buNone/>
            </a:pPr>
            <a:r>
              <a:rPr lang="en-GB" sz="2200" b="1" dirty="0" smtClean="0"/>
              <a:t>Distribution functions</a:t>
            </a:r>
          </a:p>
          <a:p>
            <a:pPr>
              <a:spcAft>
                <a:spcPts val="0"/>
              </a:spcAft>
              <a:buClr>
                <a:srgbClr val="00B050"/>
              </a:buClr>
              <a:buSzPct val="80000"/>
            </a:pPr>
            <a:r>
              <a:rPr lang="en-GB" sz="2200" dirty="0" smtClean="0"/>
              <a:t>Ensuring all goods are appropriately stored before dispatch</a:t>
            </a:r>
          </a:p>
          <a:p>
            <a:pPr>
              <a:spcAft>
                <a:spcPts val="0"/>
              </a:spcAft>
              <a:buClr>
                <a:srgbClr val="00B050"/>
              </a:buClr>
              <a:buSzPct val="80000"/>
            </a:pPr>
            <a:r>
              <a:rPr lang="en-GB" sz="2200" dirty="0" smtClean="0"/>
              <a:t>Ensuring goods for dispatch are securely packed and correctly labelled</a:t>
            </a:r>
          </a:p>
          <a:p>
            <a:pPr>
              <a:spcAft>
                <a:spcPts val="0"/>
              </a:spcAft>
              <a:buClr>
                <a:srgbClr val="00B050"/>
              </a:buClr>
              <a:buSzPct val="80000"/>
            </a:pPr>
            <a:r>
              <a:rPr lang="en-GB" sz="2200" dirty="0" smtClean="0"/>
              <a:t>Checking vehicle loads are safe and secure</a:t>
            </a:r>
          </a:p>
          <a:p>
            <a:pPr>
              <a:spcAft>
                <a:spcPts val="0"/>
              </a:spcAft>
              <a:buClr>
                <a:srgbClr val="00B050"/>
              </a:buClr>
              <a:buSzPct val="80000"/>
            </a:pPr>
            <a:r>
              <a:rPr lang="en-GB" sz="2200" dirty="0" smtClean="0"/>
              <a:t>Ensuring goods are despatched at the right time</a:t>
            </a:r>
          </a:p>
          <a:p>
            <a:pPr>
              <a:spcAft>
                <a:spcPts val="0"/>
              </a:spcAft>
              <a:buClr>
                <a:srgbClr val="00B050"/>
              </a:buClr>
              <a:buSzPct val="80000"/>
            </a:pPr>
            <a:r>
              <a:rPr lang="en-GB" sz="2200" dirty="0" smtClean="0"/>
              <a:t>Checking that all deliveries match orders precisely and notifying sales if there is a discrepancy</a:t>
            </a:r>
          </a:p>
          <a:p>
            <a:pPr>
              <a:spcAft>
                <a:spcPts val="0"/>
              </a:spcAft>
              <a:buClr>
                <a:srgbClr val="00B050"/>
              </a:buClr>
              <a:buSzPct val="80000"/>
            </a:pPr>
            <a:r>
              <a:rPr lang="en-GB" sz="2200" dirty="0" smtClean="0"/>
              <a:t>Completing the delivery documents</a:t>
            </a:r>
          </a:p>
          <a:p>
            <a:pPr>
              <a:spcAft>
                <a:spcPts val="0"/>
              </a:spcAft>
              <a:buClr>
                <a:srgbClr val="00B050"/>
              </a:buClr>
              <a:buSzPct val="80000"/>
            </a:pPr>
            <a:r>
              <a:rPr lang="en-GB" sz="2200" dirty="0" smtClean="0"/>
              <a:t>Planning and scheduling vehicle routes</a:t>
            </a:r>
          </a:p>
          <a:p>
            <a:pPr>
              <a:spcAft>
                <a:spcPts val="0"/>
              </a:spcAft>
              <a:buClr>
                <a:srgbClr val="00B050"/>
              </a:buClr>
              <a:buSzPct val="80000"/>
            </a:pPr>
            <a:r>
              <a:rPr lang="en-GB" sz="2200" dirty="0" smtClean="0"/>
              <a:t>Notifying sales staff of delivery schedules so that customers can be informed</a:t>
            </a:r>
          </a:p>
          <a:p>
            <a:pPr>
              <a:spcAft>
                <a:spcPts val="0"/>
              </a:spcAft>
              <a:buClr>
                <a:srgbClr val="00B050"/>
              </a:buClr>
              <a:buSzPct val="80000"/>
            </a:pPr>
            <a:r>
              <a:rPr lang="en-GB" sz="2200" dirty="0" smtClean="0"/>
              <a:t>Dealing with distribution problems, eg through bad weather or vehicle breakdown.</a:t>
            </a:r>
          </a:p>
        </p:txBody>
      </p:sp>
      <p:sp>
        <p:nvSpPr>
          <p:cNvPr id="5" name="Title 2"/>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800" dirty="0" smtClean="0"/>
              <a:t>LO2 </a:t>
            </a:r>
            <a:r>
              <a:rPr lang="en-GB" sz="2800" dirty="0" smtClean="0"/>
              <a:t>– Business Functional Areas – Distribution</a:t>
            </a:r>
            <a:endParaRPr lang="en-GB" sz="2800" dirty="0"/>
          </a:p>
        </p:txBody>
      </p:sp>
    </p:spTree>
    <p:extLst>
      <p:ext uri="{BB962C8B-B14F-4D97-AF65-F5344CB8AC3E}">
        <p14:creationId xmlns:p14="http://schemas.microsoft.com/office/powerpoint/2010/main" val="3268499260"/>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49683" y="1052140"/>
            <a:ext cx="8570789" cy="5473204"/>
          </a:xfrm>
        </p:spPr>
        <p:txBody>
          <a:bodyPr>
            <a:noAutofit/>
          </a:bodyPr>
          <a:lstStyle/>
          <a:p>
            <a:pPr marL="0" indent="0">
              <a:spcAft>
                <a:spcPts val="0"/>
              </a:spcAft>
              <a:buNone/>
            </a:pPr>
            <a:r>
              <a:rPr lang="en-GB" sz="1760" dirty="0" smtClean="0"/>
              <a:t>Most companies do not produce their own goods, they buy them in, mark up the value or manufacture them into other goods and then distribute them or shelve them for sale. This is true for almost all secondary and tertiary companies except for those who sell services or have no physical product to sell. This is also called </a:t>
            </a:r>
            <a:r>
              <a:rPr lang="en-GB" sz="1760" b="1" dirty="0" smtClean="0"/>
              <a:t>Procurement</a:t>
            </a:r>
            <a:r>
              <a:rPr lang="en-GB" sz="1760" dirty="0" smtClean="0"/>
              <a:t>.</a:t>
            </a:r>
          </a:p>
          <a:p>
            <a:pPr marL="0" indent="0">
              <a:spcAft>
                <a:spcPts val="0"/>
              </a:spcAft>
              <a:buNone/>
            </a:pPr>
            <a:r>
              <a:rPr lang="en-GB" sz="1760" dirty="0"/>
              <a:t>Purchasing</a:t>
            </a:r>
            <a:r>
              <a:rPr lang="en-GB" sz="1760" dirty="0" smtClean="0"/>
              <a:t> functions</a:t>
            </a:r>
          </a:p>
          <a:p>
            <a:pPr>
              <a:spcAft>
                <a:spcPts val="0"/>
              </a:spcAft>
              <a:buClr>
                <a:srgbClr val="00B050"/>
              </a:buClr>
              <a:buSzPct val="80000"/>
            </a:pPr>
            <a:r>
              <a:rPr lang="en-GB" sz="1760" b="1" dirty="0"/>
              <a:t>Procuring </a:t>
            </a:r>
            <a:r>
              <a:rPr lang="en-GB" sz="1760" b="1" dirty="0" smtClean="0"/>
              <a:t>Materials - </a:t>
            </a:r>
            <a:r>
              <a:rPr lang="en-GB" sz="1760" dirty="0" smtClean="0"/>
              <a:t>The main </a:t>
            </a:r>
            <a:r>
              <a:rPr lang="en-GB" sz="1760" dirty="0"/>
              <a:t>role of the purchasing department is to procure all necessary materials needed for production or daily operation of the </a:t>
            </a:r>
            <a:r>
              <a:rPr lang="en-GB" sz="1760" dirty="0" smtClean="0"/>
              <a:t>company, including </a:t>
            </a:r>
            <a:r>
              <a:rPr lang="en-GB" sz="1760" dirty="0"/>
              <a:t>raw </a:t>
            </a:r>
            <a:r>
              <a:rPr lang="en-GB" sz="1760" dirty="0" smtClean="0"/>
              <a:t>materials, </a:t>
            </a:r>
            <a:r>
              <a:rPr lang="en-GB" sz="1760" dirty="0"/>
              <a:t>tools, machinery, delivery trucks or even the office </a:t>
            </a:r>
            <a:r>
              <a:rPr lang="en-GB" sz="1760" dirty="0" smtClean="0"/>
              <a:t>supplies. </a:t>
            </a:r>
            <a:r>
              <a:rPr lang="en-GB" sz="1760" dirty="0"/>
              <a:t>Purchasing also oversees all of the vendors that supply a company with the items it needs to operate properly.</a:t>
            </a:r>
          </a:p>
          <a:p>
            <a:pPr>
              <a:spcAft>
                <a:spcPts val="0"/>
              </a:spcAft>
              <a:buClr>
                <a:srgbClr val="00B050"/>
              </a:buClr>
              <a:buSzPct val="80000"/>
            </a:pPr>
            <a:r>
              <a:rPr lang="en-GB" sz="1760" b="1" dirty="0"/>
              <a:t>Evaluating </a:t>
            </a:r>
            <a:r>
              <a:rPr lang="en-GB" sz="1760" b="1" dirty="0" smtClean="0"/>
              <a:t>Price - </a:t>
            </a:r>
            <a:r>
              <a:rPr lang="en-GB" sz="1760" dirty="0" smtClean="0"/>
              <a:t>A </a:t>
            </a:r>
            <a:r>
              <a:rPr lang="en-GB" sz="1760" dirty="0"/>
              <a:t>purchasing department also </a:t>
            </a:r>
            <a:r>
              <a:rPr lang="en-GB" sz="1760" dirty="0" smtClean="0"/>
              <a:t>responsible for continuously </a:t>
            </a:r>
            <a:r>
              <a:rPr lang="en-GB" sz="1760" dirty="0"/>
              <a:t>evaluating whether it is receiving these materials at the best possible price in order to maximize </a:t>
            </a:r>
            <a:r>
              <a:rPr lang="en-GB" sz="1760" dirty="0" smtClean="0"/>
              <a:t>profitability, communicating </a:t>
            </a:r>
            <a:r>
              <a:rPr lang="en-GB" sz="1760" dirty="0"/>
              <a:t>with alternate vendors, negotiate better pricing for bulk orders or investigate the possibility of procuring cheaper materials from alternative </a:t>
            </a:r>
            <a:r>
              <a:rPr lang="en-GB" sz="1760" dirty="0" smtClean="0"/>
              <a:t>sources.</a:t>
            </a:r>
            <a:endParaRPr lang="en-GB" sz="1760" dirty="0"/>
          </a:p>
          <a:p>
            <a:pPr>
              <a:spcAft>
                <a:spcPts val="0"/>
              </a:spcAft>
              <a:buClr>
                <a:srgbClr val="00B050"/>
              </a:buClr>
              <a:buSzPct val="80000"/>
            </a:pPr>
            <a:r>
              <a:rPr lang="en-GB" sz="1760" b="1" dirty="0" smtClean="0"/>
              <a:t>Paperwork </a:t>
            </a:r>
            <a:r>
              <a:rPr lang="en-GB" sz="1760" b="1" dirty="0"/>
              <a:t>and </a:t>
            </a:r>
            <a:r>
              <a:rPr lang="en-GB" sz="1760" b="1" dirty="0" smtClean="0"/>
              <a:t>Accounting - </a:t>
            </a:r>
            <a:r>
              <a:rPr lang="en-GB" sz="1760" dirty="0" smtClean="0"/>
              <a:t>Purchasing </a:t>
            </a:r>
            <a:r>
              <a:rPr lang="en-GB" sz="1760" dirty="0"/>
              <a:t>ensures timely delivery of materials from vendors, generates and tracks purchase orders and works alongside the receiving department and the accounts </a:t>
            </a:r>
            <a:r>
              <a:rPr lang="en-GB" sz="1760" dirty="0" smtClean="0"/>
              <a:t>payable.</a:t>
            </a:r>
            <a:endParaRPr lang="en-GB" sz="1760" dirty="0"/>
          </a:p>
          <a:p>
            <a:pPr>
              <a:spcAft>
                <a:spcPts val="0"/>
              </a:spcAft>
              <a:buClr>
                <a:srgbClr val="00B050"/>
              </a:buClr>
              <a:buSzPct val="80000"/>
            </a:pPr>
            <a:r>
              <a:rPr lang="en-GB" sz="1760" b="1" dirty="0"/>
              <a:t>Policy </a:t>
            </a:r>
            <a:r>
              <a:rPr lang="en-GB" sz="1760" b="1" dirty="0" smtClean="0"/>
              <a:t>Compliance - </a:t>
            </a:r>
            <a:r>
              <a:rPr lang="en-GB" sz="1760" dirty="0" smtClean="0"/>
              <a:t>The </a:t>
            </a:r>
            <a:r>
              <a:rPr lang="en-GB" sz="1760" dirty="0"/>
              <a:t>purchasing department also must ensure that it is complying with all company </a:t>
            </a:r>
            <a:r>
              <a:rPr lang="en-GB" sz="1760" dirty="0" smtClean="0"/>
              <a:t>policies ensuring </a:t>
            </a:r>
            <a:r>
              <a:rPr lang="en-GB" sz="1760" dirty="0"/>
              <a:t>that it heeds the proper protocols for purchase and budget </a:t>
            </a:r>
            <a:r>
              <a:rPr lang="en-GB" sz="1760" dirty="0" smtClean="0"/>
              <a:t>approval</a:t>
            </a:r>
            <a:endParaRPr lang="en-GB" sz="1760" dirty="0"/>
          </a:p>
        </p:txBody>
      </p:sp>
      <p:sp>
        <p:nvSpPr>
          <p:cNvPr id="6" name="Title 2"/>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000" dirty="0" smtClean="0"/>
              <a:t>LO2 </a:t>
            </a:r>
            <a:r>
              <a:rPr lang="en-GB" sz="3000" dirty="0" smtClean="0"/>
              <a:t>– Business Functional Areas – Purchasing</a:t>
            </a:r>
            <a:endParaRPr lang="en-GB" sz="3000" dirty="0"/>
          </a:p>
        </p:txBody>
      </p:sp>
    </p:spTree>
    <p:extLst>
      <p:ext uri="{BB962C8B-B14F-4D97-AF65-F5344CB8AC3E}">
        <p14:creationId xmlns:p14="http://schemas.microsoft.com/office/powerpoint/2010/main" val="3074849820"/>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49683" y="1052909"/>
            <a:ext cx="8570789" cy="5832475"/>
          </a:xfrm>
        </p:spPr>
        <p:txBody>
          <a:bodyPr>
            <a:noAutofit/>
          </a:bodyPr>
          <a:lstStyle/>
          <a:p>
            <a:pPr marL="285750" indent="-285750">
              <a:spcAft>
                <a:spcPts val="0"/>
              </a:spcAft>
              <a:buClr>
                <a:srgbClr val="00B050"/>
              </a:buClr>
              <a:buSzPct val="80000"/>
            </a:pPr>
            <a:r>
              <a:rPr lang="en-GB" sz="2000" dirty="0" smtClean="0"/>
              <a:t>Most entrepreneurs consider this is the most important function in the business. This is because all businesses need a regular stream of income to pay the bills. Finance staff record all the money earned and spent so that the senior managers always know how much profit (or loss) is being made by each product or each part of the business and how much money is currently held by the business. This enables critical decisions to be made rapidly and accurately because they are based on accurate information. In some cases, this can mean the difference between the success or failure of the business as a whole.</a:t>
            </a:r>
          </a:p>
          <a:p>
            <a:pPr marL="285750" indent="-285750">
              <a:spcAft>
                <a:spcPts val="0"/>
              </a:spcAft>
              <a:buClr>
                <a:srgbClr val="00B050"/>
              </a:buClr>
              <a:buSzPct val="80000"/>
            </a:pPr>
            <a:r>
              <a:rPr lang="en-GB" sz="2000" dirty="0" smtClean="0"/>
              <a:t>In many large businesses, different types of financial experts are employed:</a:t>
            </a:r>
          </a:p>
          <a:p>
            <a:pPr lvl="1">
              <a:spcAft>
                <a:spcPts val="0"/>
              </a:spcAft>
              <a:buClr>
                <a:srgbClr val="00B050"/>
              </a:buClr>
            </a:pPr>
            <a:r>
              <a:rPr lang="en-GB" sz="2000" b="1" dirty="0" smtClean="0"/>
              <a:t>management accountants </a:t>
            </a:r>
            <a:r>
              <a:rPr lang="en-GB" sz="2000" dirty="0" smtClean="0"/>
              <a:t>monitor departmental budgets and current income from sales, prepare cash flow forecasts and specialise in analysing day-to-day financial information and keeping senior managers informed.</a:t>
            </a:r>
          </a:p>
          <a:p>
            <a:pPr lvl="1">
              <a:spcAft>
                <a:spcPts val="0"/>
              </a:spcAft>
              <a:buClr>
                <a:srgbClr val="00B050"/>
              </a:buClr>
            </a:pPr>
            <a:r>
              <a:rPr lang="en-GB" sz="2000" b="1" dirty="0" smtClean="0"/>
              <a:t>financial accountants </a:t>
            </a:r>
            <a:r>
              <a:rPr lang="en-GB" sz="2000" dirty="0" smtClean="0"/>
              <a:t>are concerned with the preparation of the statutory accounts. All companies must provide a Balance Sheet and Profit and Loss Account each year, and most produce a cash flow statement as well. </a:t>
            </a:r>
          </a:p>
          <a:p>
            <a:pPr lvl="1">
              <a:spcAft>
                <a:spcPts val="0"/>
              </a:spcAft>
              <a:buClr>
                <a:srgbClr val="00B050"/>
              </a:buClr>
            </a:pPr>
            <a:r>
              <a:rPr lang="en-GB" sz="2000" b="1" dirty="0" smtClean="0"/>
              <a:t>a credit controller </a:t>
            </a:r>
            <a:r>
              <a:rPr lang="en-GB" sz="2000" dirty="0" smtClean="0"/>
              <a:t>monitors overdue payments and takes action to recover bad debts.</a:t>
            </a:r>
          </a:p>
        </p:txBody>
      </p:sp>
      <p:sp>
        <p:nvSpPr>
          <p:cNvPr id="5" name="Title 2"/>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000" dirty="0" smtClean="0"/>
              <a:t>LO2 </a:t>
            </a:r>
            <a:r>
              <a:rPr lang="en-GB" sz="3000" dirty="0" smtClean="0"/>
              <a:t>– Business Functional Areas – Finance</a:t>
            </a:r>
            <a:endParaRPr lang="en-GB" sz="3000" dirty="0"/>
          </a:p>
        </p:txBody>
      </p:sp>
    </p:spTree>
    <p:extLst>
      <p:ext uri="{BB962C8B-B14F-4D97-AF65-F5344CB8AC3E}">
        <p14:creationId xmlns:p14="http://schemas.microsoft.com/office/powerpoint/2010/main" val="2594224416"/>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49683" y="1101228"/>
            <a:ext cx="8570789" cy="5352108"/>
          </a:xfrm>
        </p:spPr>
        <p:txBody>
          <a:bodyPr>
            <a:noAutofit/>
          </a:bodyPr>
          <a:lstStyle/>
          <a:p>
            <a:pPr marL="285750" indent="-285750">
              <a:buClr>
                <a:srgbClr val="00B050"/>
              </a:buClr>
              <a:buSzPct val="80000"/>
            </a:pPr>
            <a:r>
              <a:rPr lang="en-GB" sz="2250" b="1" dirty="0" smtClean="0"/>
              <a:t>Finance</a:t>
            </a:r>
            <a:r>
              <a:rPr lang="en-GB" sz="2250" dirty="0" smtClean="0"/>
              <a:t> staff support the </a:t>
            </a:r>
            <a:r>
              <a:rPr lang="en-GB" sz="2250" b="1" dirty="0" smtClean="0"/>
              <a:t>accountants</a:t>
            </a:r>
            <a:r>
              <a:rPr lang="en-GB" sz="2250" dirty="0" smtClean="0"/>
              <a:t> by keeping financial records, chasing up late payments and paying for items purchased. Today, virtually all businesses use computer accounting packages to record financial transactions and prepare their accounts as well as spreadsheets to analyse financial data. Some finance departments prepare the </a:t>
            </a:r>
            <a:r>
              <a:rPr lang="en-GB" sz="2250" b="1" dirty="0" smtClean="0"/>
              <a:t>payroll</a:t>
            </a:r>
            <a:r>
              <a:rPr lang="en-GB" sz="2250" dirty="0" smtClean="0"/>
              <a:t> and pay staff salaries, but other businesses outsource this to a specialist bureau.</a:t>
            </a:r>
          </a:p>
          <a:p>
            <a:pPr marL="285750" indent="-285750">
              <a:buClr>
                <a:srgbClr val="00B050"/>
              </a:buClr>
              <a:buSzPct val="80000"/>
            </a:pPr>
            <a:r>
              <a:rPr lang="en-GB" sz="2250" dirty="0" smtClean="0"/>
              <a:t>Finally, businesses will often need money to fulfil specific aims and objectives linked to growth, expansion or simply updating their equipment or machinery. These items may be bought from money held back (reserved) from past profits, but usually additional money will be needed. If the business needs to borrow money it will want the cheapest interest rates possible and also want good repayment terms. Deciding where to obtain these funds is a specialist job and normally the task of the senior financial manager</a:t>
            </a:r>
            <a:r>
              <a:rPr lang="en-GB" sz="2250" dirty="0" smtClean="0"/>
              <a:t>.</a:t>
            </a:r>
            <a:endParaRPr lang="en-GB" sz="2250" dirty="0" smtClean="0"/>
          </a:p>
        </p:txBody>
      </p:sp>
      <p:sp>
        <p:nvSpPr>
          <p:cNvPr id="5" name="Title 2"/>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000" dirty="0" smtClean="0"/>
              <a:t>LO2 </a:t>
            </a:r>
            <a:r>
              <a:rPr lang="en-GB" sz="3000" dirty="0" smtClean="0"/>
              <a:t>– Business Functional Areas – Finance</a:t>
            </a:r>
            <a:endParaRPr lang="en-GB" sz="3000" dirty="0"/>
          </a:p>
        </p:txBody>
      </p:sp>
    </p:spTree>
    <p:extLst>
      <p:ext uri="{BB962C8B-B14F-4D97-AF65-F5344CB8AC3E}">
        <p14:creationId xmlns:p14="http://schemas.microsoft.com/office/powerpoint/2010/main" val="3107611031"/>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49683" y="1051768"/>
            <a:ext cx="8570789" cy="5689600"/>
          </a:xfrm>
        </p:spPr>
        <p:txBody>
          <a:bodyPr>
            <a:noAutofit/>
          </a:bodyPr>
          <a:lstStyle/>
          <a:p>
            <a:pPr marL="365125" indent="-365125">
              <a:spcAft>
                <a:spcPts val="0"/>
              </a:spcAft>
              <a:buNone/>
            </a:pPr>
            <a:r>
              <a:rPr lang="en-GB" sz="2500" b="1" dirty="0" smtClean="0"/>
              <a:t>Finance</a:t>
            </a:r>
            <a:r>
              <a:rPr lang="en-GB" sz="2500" dirty="0" smtClean="0"/>
              <a:t> functions</a:t>
            </a:r>
          </a:p>
          <a:p>
            <a:pPr>
              <a:spcAft>
                <a:spcPts val="0"/>
              </a:spcAft>
              <a:buClr>
                <a:srgbClr val="00B050"/>
              </a:buClr>
              <a:buSzPct val="80000"/>
            </a:pPr>
            <a:r>
              <a:rPr lang="en-GB" sz="2500" dirty="0" smtClean="0"/>
              <a:t>Producing invoices, checking payments are received and chasing up overdue payments</a:t>
            </a:r>
          </a:p>
          <a:p>
            <a:pPr>
              <a:spcAft>
                <a:spcPts val="0"/>
              </a:spcAft>
              <a:buClr>
                <a:srgbClr val="00B050"/>
              </a:buClr>
              <a:buSzPct val="80000"/>
            </a:pPr>
            <a:r>
              <a:rPr lang="en-GB" sz="2500" dirty="0" smtClean="0"/>
              <a:t>Recording money received</a:t>
            </a:r>
          </a:p>
          <a:p>
            <a:pPr>
              <a:spcAft>
                <a:spcPts val="0"/>
              </a:spcAft>
              <a:buClr>
                <a:srgbClr val="00B050"/>
              </a:buClr>
              <a:buSzPct val="80000"/>
            </a:pPr>
            <a:r>
              <a:rPr lang="en-GB" sz="2500" dirty="0" smtClean="0"/>
              <a:t>Checking and paying invoices received</a:t>
            </a:r>
          </a:p>
          <a:p>
            <a:pPr>
              <a:spcAft>
                <a:spcPts val="0"/>
              </a:spcAft>
              <a:buClr>
                <a:srgbClr val="00B050"/>
              </a:buClr>
              <a:buSzPct val="80000"/>
            </a:pPr>
            <a:r>
              <a:rPr lang="en-GB" sz="2500" dirty="0" smtClean="0"/>
              <a:t>Preparing the payroll and paying staff salaries</a:t>
            </a:r>
          </a:p>
          <a:p>
            <a:pPr>
              <a:spcAft>
                <a:spcPts val="0"/>
              </a:spcAft>
              <a:buClr>
                <a:srgbClr val="00B050"/>
              </a:buClr>
              <a:buSzPct val="80000"/>
            </a:pPr>
            <a:r>
              <a:rPr lang="en-GB" sz="2500" dirty="0" smtClean="0"/>
              <a:t>Monitoring departmental budgets to check managers are not overspending</a:t>
            </a:r>
          </a:p>
          <a:p>
            <a:pPr>
              <a:spcAft>
                <a:spcPts val="0"/>
              </a:spcAft>
              <a:buClr>
                <a:srgbClr val="00B050"/>
              </a:buClr>
              <a:buSzPct val="80000"/>
            </a:pPr>
            <a:r>
              <a:rPr lang="en-GB" sz="2500" dirty="0" smtClean="0"/>
              <a:t>Issuing regular budget reports to all departmental managers</a:t>
            </a:r>
          </a:p>
          <a:p>
            <a:pPr>
              <a:spcAft>
                <a:spcPts val="0"/>
              </a:spcAft>
              <a:buClr>
                <a:srgbClr val="00B050"/>
              </a:buClr>
              <a:buSzPct val="80000"/>
            </a:pPr>
            <a:r>
              <a:rPr lang="en-GB" sz="2500" dirty="0" smtClean="0"/>
              <a:t>Producing cash flow forecasts and regular financial reports for senior managers</a:t>
            </a:r>
          </a:p>
          <a:p>
            <a:pPr>
              <a:spcAft>
                <a:spcPts val="0"/>
              </a:spcAft>
              <a:buClr>
                <a:srgbClr val="00B050"/>
              </a:buClr>
              <a:buSzPct val="80000"/>
            </a:pPr>
            <a:r>
              <a:rPr lang="en-GB" sz="2500" dirty="0" smtClean="0"/>
              <a:t>Advising senior managers on sources of finance for capital expenditure.</a:t>
            </a:r>
          </a:p>
          <a:p>
            <a:pPr>
              <a:spcAft>
                <a:spcPts val="0"/>
              </a:spcAft>
              <a:buClr>
                <a:srgbClr val="00B050"/>
              </a:buClr>
              <a:buSzPct val="80000"/>
            </a:pPr>
            <a:r>
              <a:rPr lang="en-GB" sz="2500" dirty="0" smtClean="0"/>
              <a:t>Producing the statutory accounts each year</a:t>
            </a:r>
          </a:p>
        </p:txBody>
      </p:sp>
      <p:sp>
        <p:nvSpPr>
          <p:cNvPr id="5" name="Title 2"/>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000" dirty="0" smtClean="0"/>
              <a:t>LO2 </a:t>
            </a:r>
            <a:r>
              <a:rPr lang="en-GB" sz="3000" dirty="0" smtClean="0"/>
              <a:t>– Business Functional Areas – Finance</a:t>
            </a:r>
            <a:endParaRPr lang="en-GB" sz="3000" dirty="0"/>
          </a:p>
        </p:txBody>
      </p:sp>
    </p:spTree>
    <p:extLst>
      <p:ext uri="{BB962C8B-B14F-4D97-AF65-F5344CB8AC3E}">
        <p14:creationId xmlns:p14="http://schemas.microsoft.com/office/powerpoint/2010/main" val="424227180"/>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49683" y="1101229"/>
            <a:ext cx="8570789" cy="5424115"/>
          </a:xfrm>
        </p:spPr>
        <p:txBody>
          <a:bodyPr>
            <a:noAutofit/>
          </a:bodyPr>
          <a:lstStyle/>
          <a:p>
            <a:pPr marL="285750" indent="-285750">
              <a:spcAft>
                <a:spcPts val="0"/>
              </a:spcAft>
              <a:buClr>
                <a:srgbClr val="00B050"/>
              </a:buClr>
              <a:buSzPct val="80000"/>
            </a:pPr>
            <a:r>
              <a:rPr lang="en-GB" sz="1860" dirty="0" smtClean="0"/>
              <a:t>The </a:t>
            </a:r>
            <a:r>
              <a:rPr lang="en-GB" sz="1860" b="1" dirty="0" smtClean="0"/>
              <a:t>human resources </a:t>
            </a:r>
            <a:r>
              <a:rPr lang="en-GB" sz="1860" dirty="0" smtClean="0"/>
              <a:t>of a business are its employees. Wise organisations look after their staff on the basis that if they are well trained and committed to the aims of the business, the organisation is more likely to be successful. </a:t>
            </a:r>
          </a:p>
          <a:p>
            <a:pPr marL="285750" indent="-285750">
              <a:spcAft>
                <a:spcPts val="0"/>
              </a:spcAft>
              <a:buClr>
                <a:srgbClr val="00B050"/>
              </a:buClr>
              <a:buSzPct val="80000"/>
            </a:pPr>
            <a:r>
              <a:rPr lang="en-GB" sz="1860" dirty="0" smtClean="0"/>
              <a:t>HR is responsible for recruiting new employees and ensuring that each vacancy is filled by the best person for the job. This is important because the recruitment process is expensive and time-consuming. Hiring the wrong person can be costly and cause problems both for the individual and the firm.</a:t>
            </a:r>
          </a:p>
          <a:p>
            <a:pPr marL="285750" indent="-285750">
              <a:spcAft>
                <a:spcPts val="0"/>
              </a:spcAft>
              <a:buClr>
                <a:srgbClr val="00B050"/>
              </a:buClr>
              <a:buSzPct val="80000"/>
            </a:pPr>
            <a:r>
              <a:rPr lang="en-GB" sz="1860" dirty="0" smtClean="0"/>
              <a:t>Normally, new employees attend an </a:t>
            </a:r>
            <a:r>
              <a:rPr lang="en-GB" sz="1860" b="1" dirty="0" smtClean="0"/>
              <a:t>induction programme </a:t>
            </a:r>
            <a:r>
              <a:rPr lang="en-GB" sz="1860" dirty="0" smtClean="0"/>
              <a:t>which</a:t>
            </a:r>
            <a:r>
              <a:rPr lang="en-GB" sz="1860" b="1" dirty="0" smtClean="0"/>
              <a:t> </a:t>
            </a:r>
            <a:r>
              <a:rPr lang="en-GB" sz="1860" dirty="0" smtClean="0"/>
              <a:t>tells them about the business, their rights and responsibilities as employees, the company rules and the requirements of their new job. Arranging appropriate training and assisting with the continuous professional development of staff is another aspect of HR. Training may be carried out in-house or staff may attend external courses.</a:t>
            </a:r>
          </a:p>
          <a:p>
            <a:pPr marL="285750" indent="-285750">
              <a:spcAft>
                <a:spcPts val="0"/>
              </a:spcAft>
              <a:buClr>
                <a:srgbClr val="00B050"/>
              </a:buClr>
              <a:buSzPct val="80000"/>
            </a:pPr>
            <a:r>
              <a:rPr lang="en-GB" sz="1860" b="1" dirty="0" smtClean="0"/>
              <a:t>HR</a:t>
            </a:r>
            <a:r>
              <a:rPr lang="en-GB" sz="1860" dirty="0" smtClean="0"/>
              <a:t> aims to ensure that the business retains good, experienced staff. Analysing staff-turnover figures will show the rate at which people leave the organisation. If these are high, it is important to identify and remedy any problem areas. Whilst people may leave for justifiable reasons, such as moving to another area or for promotion elsewhere, dissatisfaction with the job or the company should be investigated. Some organisations hold exit interviews to find out staff views on the business when they leave</a:t>
            </a:r>
            <a:r>
              <a:rPr lang="en-GB" sz="1860" dirty="0" smtClean="0"/>
              <a:t>.</a:t>
            </a:r>
            <a:endParaRPr lang="en-GB" sz="1860" dirty="0" smtClean="0"/>
          </a:p>
        </p:txBody>
      </p:sp>
      <p:sp>
        <p:nvSpPr>
          <p:cNvPr id="5" name="Title 2"/>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600" dirty="0" smtClean="0"/>
              <a:t>LO2 </a:t>
            </a:r>
            <a:r>
              <a:rPr lang="en-GB" sz="2600" dirty="0" smtClean="0"/>
              <a:t>– Business Functional Areas – Human Resources</a:t>
            </a:r>
            <a:endParaRPr lang="en-GB" sz="2600" dirty="0"/>
          </a:p>
        </p:txBody>
      </p:sp>
    </p:spTree>
    <p:extLst>
      <p:ext uri="{BB962C8B-B14F-4D97-AF65-F5344CB8AC3E}">
        <p14:creationId xmlns:p14="http://schemas.microsoft.com/office/powerpoint/2010/main" val="1636279439"/>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49683" y="1052737"/>
            <a:ext cx="8570789" cy="5328592"/>
          </a:xfrm>
        </p:spPr>
        <p:txBody>
          <a:bodyPr>
            <a:noAutofit/>
          </a:bodyPr>
          <a:lstStyle/>
          <a:p>
            <a:pPr marL="285750" indent="-285750">
              <a:spcAft>
                <a:spcPts val="0"/>
              </a:spcAft>
              <a:buClr>
                <a:srgbClr val="00B050"/>
              </a:buClr>
              <a:buSzPct val="80000"/>
            </a:pPr>
            <a:r>
              <a:rPr lang="en-GB" sz="1900" dirty="0" smtClean="0"/>
              <a:t>Employees normally have basic expectations of their employer. They expect to be treated and paid fairly, to have appropriate working conditions, to have training opportunities, which will improve their promotion prospects, and support if they are ill or have serious personal problems. They also want a varied and interesting job and praise when they have worked particularly hard or well. These factors help </a:t>
            </a:r>
            <a:r>
              <a:rPr lang="en-GB" sz="1900" b="1" dirty="0" smtClean="0"/>
              <a:t>motivation, </a:t>
            </a:r>
            <a:r>
              <a:rPr lang="en-GB" sz="1900" dirty="0" smtClean="0"/>
              <a:t>which means staff are keen to work hard – and this benefits everyone.</a:t>
            </a:r>
          </a:p>
          <a:p>
            <a:pPr marL="285750" indent="-285750">
              <a:spcAft>
                <a:spcPts val="0"/>
              </a:spcAft>
              <a:buClr>
                <a:srgbClr val="00B050"/>
              </a:buClr>
              <a:buSzPct val="80000"/>
            </a:pPr>
            <a:r>
              <a:rPr lang="en-GB" sz="1900" b="1" dirty="0" smtClean="0"/>
              <a:t>HR</a:t>
            </a:r>
            <a:r>
              <a:rPr lang="en-GB" sz="1900" dirty="0" smtClean="0"/>
              <a:t> can help this process by monitoring working conditions, having staff welfare policies and ensuring that company pay rates are fair and competitive.</a:t>
            </a:r>
          </a:p>
          <a:p>
            <a:pPr marL="285750" indent="-285750">
              <a:spcAft>
                <a:spcPts val="0"/>
              </a:spcAft>
              <a:buClr>
                <a:srgbClr val="00B050"/>
              </a:buClr>
              <a:buSzPct val="80000"/>
            </a:pPr>
            <a:r>
              <a:rPr lang="en-GB" sz="1900" dirty="0" smtClean="0"/>
              <a:t>Many organisations have staff associations, which monitor the views and conditions of staff and make these known. In other businesses trade unions may represent the workers, especially on pay and conditions. Senior HR staff liaise with these organisations, keep them informed of changes and developments and are also involved in any negotiations with senior management.</a:t>
            </a:r>
          </a:p>
          <a:p>
            <a:pPr marL="285750" indent="-285750">
              <a:spcAft>
                <a:spcPts val="0"/>
              </a:spcAft>
              <a:buClr>
                <a:srgbClr val="00B050"/>
              </a:buClr>
              <a:buSzPct val="80000"/>
            </a:pPr>
            <a:r>
              <a:rPr lang="en-GB" sz="1900" dirty="0" smtClean="0"/>
              <a:t>Today, all employees and employers have legal rights and responsibilities in relation to health and safety, data protection (which restricts the type of information which can be held on employees and customers and how it is used) and employment. </a:t>
            </a:r>
            <a:r>
              <a:rPr lang="en-GB" sz="1900" b="1" dirty="0" smtClean="0"/>
              <a:t>HR</a:t>
            </a:r>
            <a:r>
              <a:rPr lang="en-GB" sz="1900" dirty="0" smtClean="0"/>
              <a:t> staff must ensure that the business complies with current laws and stays up to date with legal changes and developments.</a:t>
            </a:r>
          </a:p>
        </p:txBody>
      </p:sp>
      <p:sp>
        <p:nvSpPr>
          <p:cNvPr id="5" name="Title 2"/>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600" dirty="0" smtClean="0"/>
              <a:t>LO2 </a:t>
            </a:r>
            <a:r>
              <a:rPr lang="en-GB" sz="2600" dirty="0" smtClean="0"/>
              <a:t>– Business Functional Areas – Human Resources</a:t>
            </a:r>
            <a:endParaRPr lang="en-GB" sz="2600" dirty="0"/>
          </a:p>
        </p:txBody>
      </p:sp>
    </p:spTree>
    <p:extLst>
      <p:ext uri="{BB962C8B-B14F-4D97-AF65-F5344CB8AC3E}">
        <p14:creationId xmlns:p14="http://schemas.microsoft.com/office/powerpoint/2010/main" val="489670295"/>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number of points available for each unit depends on the unit grade achieved. </a:t>
            </a:r>
            <a:r>
              <a:rPr lang="en-US" sz="2400" dirty="0" smtClean="0">
                <a:solidFill>
                  <a:srgbClr val="000000"/>
                </a:solidFill>
                <a:latin typeface="Arial" panose="020B0604020202020204" pitchFamily="34" charset="0"/>
              </a:rPr>
              <a:t>Units </a:t>
            </a:r>
            <a:r>
              <a:rPr lang="en-US" sz="2400" dirty="0">
                <a:solidFill>
                  <a:srgbClr val="000000"/>
                </a:solidFill>
                <a:latin typeface="Arial" panose="020B0604020202020204" pitchFamily="34" charset="0"/>
              </a:rPr>
              <a:t>1 and 2 in the Cambridge </a:t>
            </a:r>
            <a:r>
              <a:rPr lang="en-US" sz="2400" dirty="0" err="1">
                <a:solidFill>
                  <a:srgbClr val="000000"/>
                </a:solidFill>
                <a:latin typeface="Arial" panose="020B0604020202020204" pitchFamily="34" charset="0"/>
              </a:rPr>
              <a:t>Technicals</a:t>
            </a:r>
            <a:r>
              <a:rPr lang="en-US" sz="2400" dirty="0">
                <a:solidFill>
                  <a:srgbClr val="000000"/>
                </a:solidFill>
                <a:latin typeface="Arial" panose="020B0604020202020204" pitchFamily="34" charset="0"/>
              </a:rPr>
              <a:t> in IT are 90 GLH; all other units are 60 GLH. </a:t>
            </a: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table below shows the number of points issued for each grade</a:t>
            </a:r>
            <a:r>
              <a:rPr lang="en-US" sz="24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4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400" dirty="0" smtClean="0">
              <a:solidFill>
                <a:srgbClr val="000000"/>
              </a:solidFill>
              <a:latin typeface="Arial" panose="020B0604020202020204" pitchFamily="34" charset="0"/>
            </a:endParaRPr>
          </a:p>
          <a:p>
            <a:pPr>
              <a:buClr>
                <a:srgbClr val="00B050"/>
              </a:buClr>
              <a:buSzPct val="80000"/>
            </a:pPr>
            <a:r>
              <a:rPr lang="en-US" sz="2400" dirty="0">
                <a:solidFill>
                  <a:srgbClr val="000000"/>
                </a:solidFill>
                <a:latin typeface="Arial" panose="020B0604020202020204" pitchFamily="34" charset="0"/>
              </a:rPr>
              <a:t>		</a:t>
            </a:r>
          </a:p>
          <a:p>
            <a:pPr>
              <a:buClr>
                <a:srgbClr val="00B050"/>
              </a:buClr>
              <a:buSzPct val="80000"/>
            </a:pPr>
            <a:r>
              <a:rPr lang="en-GB" sz="2400" dirty="0">
                <a:solidFill>
                  <a:srgbClr val="000000"/>
                </a:solidFill>
                <a:latin typeface="Arial" panose="020B0604020202020204" pitchFamily="34" charset="0"/>
              </a:rPr>
              <a:t>	</a:t>
            </a:r>
            <a:endParaRPr lang="en-GB" sz="2400" dirty="0" smtClean="0">
              <a:solidFill>
                <a:srgbClr val="000000"/>
              </a:solidFill>
              <a:latin typeface="Arial" panose="020B0604020202020204" pitchFamily="34" charset="0"/>
            </a:endParaRPr>
          </a:p>
          <a:p>
            <a:pPr>
              <a:buClr>
                <a:srgbClr val="00B050"/>
              </a:buClr>
              <a:buSzPct val="80000"/>
            </a:pPr>
            <a:endParaRPr lang="en-US" sz="2400"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sz="2400" dirty="0"/>
              <a:t>To calculate the learner’s qualification </a:t>
            </a:r>
            <a:r>
              <a:rPr lang="en-US" sz="2400" dirty="0" smtClean="0"/>
              <a:t>grade you </a:t>
            </a:r>
            <a:r>
              <a:rPr lang="en-US" sz="2400" dirty="0"/>
              <a:t>will need to add up all the points for the units the learner has achieved, making sure they’ve covered the appropriate mandatory content, taken sufficient externally assessed units, and any units required for the chosen pathway</a:t>
            </a:r>
            <a:r>
              <a:rPr lang="en-US" sz="2400" dirty="0" smtClean="0"/>
              <a:t>.</a:t>
            </a:r>
            <a:endParaRPr lang="en-GB" sz="24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1389916223"/>
              </p:ext>
            </p:extLst>
          </p:nvPr>
        </p:nvGraphicFramePr>
        <p:xfrm>
          <a:off x="395536" y="3046080"/>
          <a:ext cx="8424935" cy="1584960"/>
        </p:xfrm>
        <a:graphic>
          <a:graphicData uri="http://schemas.openxmlformats.org/drawingml/2006/table">
            <a:tbl>
              <a:tblPr firstRow="1" bandRow="1">
                <a:tableStyleId>{5C22544A-7EE6-4342-B048-85BDC9FD1C3A}</a:tableStyleId>
              </a:tblPr>
              <a:tblGrid>
                <a:gridCol w="1684987"/>
                <a:gridCol w="1684987"/>
                <a:gridCol w="1684987"/>
                <a:gridCol w="1684987"/>
                <a:gridCol w="1684987"/>
              </a:tblGrid>
              <a:tr h="182838">
                <a:tc>
                  <a:txBody>
                    <a:bodyPr/>
                    <a:lstStyle/>
                    <a:p>
                      <a:r>
                        <a:rPr kumimoji="0" lang="en-GB" sz="2000" b="1" kern="1200" dirty="0" smtClean="0">
                          <a:solidFill>
                            <a:srgbClr val="000000"/>
                          </a:solidFill>
                          <a:latin typeface="Arial" panose="020B0604020202020204" pitchFamily="34" charset="0"/>
                          <a:ea typeface="+mn-ea"/>
                          <a:cs typeface="Arial" panose="020B0604020202020204" pitchFamily="34" charset="0"/>
                        </a:rPr>
                        <a:t>Unit GLH</a:t>
                      </a:r>
                      <a:endParaRPr kumimoji="0" lang="en-GB" sz="2000"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rgbClr val="000000"/>
                          </a:solidFill>
                          <a:latin typeface="Arial" panose="020B0604020202020204" pitchFamily="34" charset="0"/>
                          <a:cs typeface="Arial" panose="020B0604020202020204" pitchFamily="34" charset="0"/>
                        </a:rPr>
                        <a:t>Points table for units based on GLH </a:t>
                      </a:r>
                      <a:endParaRPr lang="en-GB" sz="2000"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90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21</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27</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716067023"/>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51521" y="1052736"/>
            <a:ext cx="8568952" cy="5544616"/>
          </a:xfrm>
        </p:spPr>
        <p:txBody>
          <a:bodyPr>
            <a:noAutofit/>
          </a:bodyPr>
          <a:lstStyle/>
          <a:p>
            <a:pPr marL="365125" indent="-365125">
              <a:spcAft>
                <a:spcPts val="0"/>
              </a:spcAft>
              <a:buNone/>
            </a:pPr>
            <a:r>
              <a:rPr lang="en-GB" sz="1950" b="1" dirty="0" smtClean="0"/>
              <a:t>Human resources </a:t>
            </a:r>
            <a:r>
              <a:rPr lang="en-GB" sz="1950" dirty="0" smtClean="0"/>
              <a:t>functions</a:t>
            </a:r>
          </a:p>
          <a:p>
            <a:pPr marL="255588" indent="-255588">
              <a:spcAft>
                <a:spcPts val="0"/>
              </a:spcAft>
              <a:buClr>
                <a:srgbClr val="00B050"/>
              </a:buClr>
              <a:buSzPct val="80000"/>
            </a:pPr>
            <a:r>
              <a:rPr lang="en-GB" sz="1950" dirty="0" smtClean="0"/>
              <a:t>Advertising job vacancies</a:t>
            </a:r>
          </a:p>
          <a:p>
            <a:pPr marL="255588" indent="-255588">
              <a:spcAft>
                <a:spcPts val="0"/>
              </a:spcAft>
              <a:buClr>
                <a:srgbClr val="00B050"/>
              </a:buClr>
              <a:buSzPct val="80000"/>
            </a:pPr>
            <a:r>
              <a:rPr lang="en-GB" sz="1950" dirty="0" smtClean="0"/>
              <a:t>Notifying staff of promotion opportunities</a:t>
            </a:r>
          </a:p>
          <a:p>
            <a:pPr marL="255588" indent="-255588">
              <a:spcAft>
                <a:spcPts val="0"/>
              </a:spcAft>
              <a:buClr>
                <a:srgbClr val="00B050"/>
              </a:buClr>
              <a:buSzPct val="80000"/>
            </a:pPr>
            <a:r>
              <a:rPr lang="en-GB" sz="1950" dirty="0" smtClean="0"/>
              <a:t>Receiving and recording all job applications, arranging interviews and notifying candidates of the result</a:t>
            </a:r>
          </a:p>
          <a:p>
            <a:pPr marL="255588" indent="-255588">
              <a:spcAft>
                <a:spcPts val="0"/>
              </a:spcAft>
              <a:buClr>
                <a:srgbClr val="00B050"/>
              </a:buClr>
              <a:buSzPct val="80000"/>
            </a:pPr>
            <a:r>
              <a:rPr lang="en-GB" sz="1950" dirty="0" smtClean="0"/>
              <a:t>Sending a contract of employment and other essential information to new staff</a:t>
            </a:r>
          </a:p>
          <a:p>
            <a:pPr marL="255588" indent="-255588">
              <a:spcAft>
                <a:spcPts val="0"/>
              </a:spcAft>
              <a:buClr>
                <a:srgbClr val="00B050"/>
              </a:buClr>
              <a:buSzPct val="80000"/>
            </a:pPr>
            <a:r>
              <a:rPr lang="en-GB" sz="1950" dirty="0" smtClean="0"/>
              <a:t>Arranging staff training and encouraging continuous professional development</a:t>
            </a:r>
          </a:p>
          <a:p>
            <a:pPr marL="255588" indent="-255588">
              <a:spcAft>
                <a:spcPts val="0"/>
              </a:spcAft>
              <a:buClr>
                <a:srgbClr val="00B050"/>
              </a:buClr>
              <a:buSzPct val="80000"/>
            </a:pPr>
            <a:r>
              <a:rPr lang="en-GB" sz="1950" dirty="0" smtClean="0"/>
              <a:t>Monitoring the working conditions of staff</a:t>
            </a:r>
          </a:p>
          <a:p>
            <a:pPr marL="255588" indent="-255588">
              <a:spcAft>
                <a:spcPts val="0"/>
              </a:spcAft>
              <a:buClr>
                <a:srgbClr val="00B050"/>
              </a:buClr>
              <a:buSzPct val="80000"/>
            </a:pPr>
            <a:r>
              <a:rPr lang="en-GB" sz="1950" dirty="0" smtClean="0"/>
              <a:t>Checking health and safety and keeping accident records</a:t>
            </a:r>
          </a:p>
          <a:p>
            <a:pPr marL="255588" indent="-255588">
              <a:spcAft>
                <a:spcPts val="0"/>
              </a:spcAft>
              <a:buClr>
                <a:srgbClr val="00B050"/>
              </a:buClr>
              <a:buSzPct val="80000"/>
            </a:pPr>
            <a:r>
              <a:rPr lang="en-GB" sz="1950" dirty="0" smtClean="0"/>
              <a:t>Recording sick leave and reasons for absence</a:t>
            </a:r>
          </a:p>
          <a:p>
            <a:pPr marL="255588" indent="-255588">
              <a:spcAft>
                <a:spcPts val="0"/>
              </a:spcAft>
              <a:buClr>
                <a:srgbClr val="00B050"/>
              </a:buClr>
              <a:buSzPct val="80000"/>
            </a:pPr>
            <a:r>
              <a:rPr lang="en-GB" sz="1950" dirty="0" smtClean="0"/>
              <a:t>Carrying out company welfare policies, e.g. long-service awards and company loans</a:t>
            </a:r>
          </a:p>
          <a:p>
            <a:pPr marL="255588" indent="-255588">
              <a:spcAft>
                <a:spcPts val="0"/>
              </a:spcAft>
              <a:buClr>
                <a:srgbClr val="00B050"/>
              </a:buClr>
              <a:buSzPct val="80000"/>
            </a:pPr>
            <a:r>
              <a:rPr lang="en-GB" sz="1950" dirty="0" smtClean="0"/>
              <a:t>Advising managers on the legal rights and responsibilities of the company and its employees</a:t>
            </a:r>
          </a:p>
          <a:p>
            <a:pPr marL="255588" indent="-255588">
              <a:spcAft>
                <a:spcPts val="0"/>
              </a:spcAft>
              <a:buClr>
                <a:srgbClr val="00B050"/>
              </a:buClr>
              <a:buSzPct val="80000"/>
            </a:pPr>
            <a:r>
              <a:rPr lang="en-GB" sz="1950" dirty="0" smtClean="0"/>
              <a:t>Keeping records of grievances and disciplinary actions and their outcome</a:t>
            </a:r>
          </a:p>
          <a:p>
            <a:pPr marL="255588" indent="-255588">
              <a:spcAft>
                <a:spcPts val="0"/>
              </a:spcAft>
              <a:buClr>
                <a:srgbClr val="00B050"/>
              </a:buClr>
              <a:buSzPct val="80000"/>
            </a:pPr>
            <a:r>
              <a:rPr lang="en-GB" sz="1950" dirty="0" smtClean="0"/>
              <a:t>Monitoring the terms and conditions of employment, including wage rates</a:t>
            </a:r>
          </a:p>
          <a:p>
            <a:pPr marL="255588" indent="-255588">
              <a:spcAft>
                <a:spcPts val="0"/>
              </a:spcAft>
              <a:buClr>
                <a:srgbClr val="00B050"/>
              </a:buClr>
              <a:buSzPct val="80000"/>
            </a:pPr>
            <a:r>
              <a:rPr lang="en-GB" sz="1950" dirty="0" smtClean="0"/>
              <a:t>Maintaining staff records</a:t>
            </a:r>
          </a:p>
          <a:p>
            <a:pPr marL="255588" indent="-255588">
              <a:spcAft>
                <a:spcPts val="0"/>
              </a:spcAft>
              <a:buClr>
                <a:srgbClr val="00B050"/>
              </a:buClr>
              <a:buSzPct val="80000"/>
            </a:pPr>
            <a:r>
              <a:rPr lang="en-GB" sz="1950" dirty="0" smtClean="0"/>
              <a:t>Liaising with staff associations or trade unions which represent the workforce</a:t>
            </a:r>
          </a:p>
        </p:txBody>
      </p:sp>
      <p:sp>
        <p:nvSpPr>
          <p:cNvPr id="5" name="Title 2"/>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600" dirty="0" smtClean="0"/>
              <a:t>LO2 </a:t>
            </a:r>
            <a:r>
              <a:rPr lang="en-GB" sz="2600" dirty="0" smtClean="0"/>
              <a:t>– Business Functional Areas – Human Resources</a:t>
            </a:r>
            <a:endParaRPr lang="en-GB" sz="2600" dirty="0"/>
          </a:p>
        </p:txBody>
      </p:sp>
    </p:spTree>
    <p:extLst>
      <p:ext uri="{BB962C8B-B14F-4D97-AF65-F5344CB8AC3E}">
        <p14:creationId xmlns:p14="http://schemas.microsoft.com/office/powerpoint/2010/main" val="2296820590"/>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49683" y="1052736"/>
            <a:ext cx="8570789" cy="5761038"/>
          </a:xfrm>
        </p:spPr>
        <p:txBody>
          <a:bodyPr>
            <a:noAutofit/>
          </a:bodyPr>
          <a:lstStyle/>
          <a:p>
            <a:pPr marL="285750" indent="-285750">
              <a:spcAft>
                <a:spcPts val="0"/>
              </a:spcAft>
              <a:buClr>
                <a:srgbClr val="00B050"/>
              </a:buClr>
              <a:buSzPct val="80000"/>
            </a:pPr>
            <a:r>
              <a:rPr lang="en-GB" sz="1750" dirty="0" smtClean="0"/>
              <a:t>Today, even the smallest businesses need someone who understands </a:t>
            </a:r>
            <a:r>
              <a:rPr lang="en-GB" sz="1750" b="1" dirty="0" smtClean="0"/>
              <a:t>ICT and MIS </a:t>
            </a:r>
            <a:r>
              <a:rPr lang="en-GB" sz="1750" dirty="0" smtClean="0"/>
              <a:t>and what to do if something goes wrong. This is vital, because the number of crucial business tasks now carried out on computer and the importance of the data stored in the system mean that any system failure can be catastrophic.</a:t>
            </a:r>
          </a:p>
          <a:p>
            <a:pPr marL="285750" indent="-285750">
              <a:spcAft>
                <a:spcPts val="0"/>
              </a:spcAft>
              <a:buClr>
                <a:srgbClr val="00B050"/>
              </a:buClr>
              <a:buSzPct val="80000"/>
            </a:pPr>
            <a:r>
              <a:rPr lang="en-GB" sz="1750" dirty="0" smtClean="0"/>
              <a:t>Most organisations have a computer network where staff computers are linked through servers. Maintaining the servers, installing new software and additional hardware, such as printers and scanners, is all part of the ICT function. MIS and ICT staff may also be involved in the purchase or issue of computer supplies, such as cabling and network cards and consumables such as printer cartridges – to ensure that they are compatible with the system.</a:t>
            </a:r>
          </a:p>
          <a:p>
            <a:pPr marL="285750" indent="-285750">
              <a:spcAft>
                <a:spcPts val="0"/>
              </a:spcAft>
              <a:buClr>
                <a:srgbClr val="00B050"/>
              </a:buClr>
              <a:buSzPct val="80000"/>
            </a:pPr>
            <a:r>
              <a:rPr lang="en-GB" sz="1750" b="1" dirty="0" smtClean="0"/>
              <a:t>ICT</a:t>
            </a:r>
            <a:r>
              <a:rPr lang="en-GB" sz="1750" dirty="0" smtClean="0"/>
              <a:t> specialists will be expected to update senior managers on technological developments which would benefit the company. In addition, current equipment will need replacing and software upgrading at regular intervals.</a:t>
            </a:r>
          </a:p>
          <a:p>
            <a:pPr marL="285750" indent="-285750">
              <a:spcAft>
                <a:spcPts val="0"/>
              </a:spcAft>
              <a:buClr>
                <a:srgbClr val="00B050"/>
              </a:buClr>
              <a:buSzPct val="80000"/>
            </a:pPr>
            <a:r>
              <a:rPr lang="en-GB" sz="1750" dirty="0" smtClean="0"/>
              <a:t>Above all, </a:t>
            </a:r>
            <a:r>
              <a:rPr lang="en-GB" sz="1750" b="1" dirty="0" smtClean="0"/>
              <a:t>MIS and ICT </a:t>
            </a:r>
            <a:r>
              <a:rPr lang="en-GB" sz="1750" dirty="0" smtClean="0"/>
              <a:t>is responsible for system security. Making sure that only authorised users have access to the system, protecting the system against viruses and hackers and ensuring there is a full back-up system to restore critical data in an emergency is vitally important.</a:t>
            </a:r>
          </a:p>
          <a:p>
            <a:pPr marL="285750" indent="-285750">
              <a:spcAft>
                <a:spcPts val="0"/>
              </a:spcAft>
              <a:buClr>
                <a:srgbClr val="00B050"/>
              </a:buClr>
              <a:buSzPct val="80000"/>
            </a:pPr>
            <a:r>
              <a:rPr lang="en-GB" sz="1750" dirty="0" smtClean="0"/>
              <a:t>Finally, ICT specialists will help and assist other users – from repairing problems and glitches to advising on the use of new software or updating the company Intranet. The business website is likely to be technically maintained by the ICT staff, but the content will normally be devised by marketing staff.</a:t>
            </a:r>
          </a:p>
        </p:txBody>
      </p:sp>
      <p:sp>
        <p:nvSpPr>
          <p:cNvPr id="5" name="Title 2"/>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800" dirty="0" smtClean="0"/>
              <a:t>LO2 </a:t>
            </a:r>
            <a:r>
              <a:rPr lang="en-GB" sz="2800" dirty="0" smtClean="0"/>
              <a:t>– Business Functional Areas – ICT and MIS</a:t>
            </a:r>
            <a:endParaRPr lang="en-GB" sz="2800" dirty="0"/>
          </a:p>
        </p:txBody>
      </p:sp>
    </p:spTree>
    <p:extLst>
      <p:ext uri="{BB962C8B-B14F-4D97-AF65-F5344CB8AC3E}">
        <p14:creationId xmlns:p14="http://schemas.microsoft.com/office/powerpoint/2010/main" val="1644973323"/>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51521" y="1052736"/>
            <a:ext cx="8568952" cy="5544616"/>
          </a:xfrm>
        </p:spPr>
        <p:txBody>
          <a:bodyPr>
            <a:noAutofit/>
          </a:bodyPr>
          <a:lstStyle/>
          <a:p>
            <a:pPr marL="284163" indent="-284163">
              <a:spcAft>
                <a:spcPts val="0"/>
              </a:spcAft>
              <a:buClr>
                <a:srgbClr val="00B050"/>
              </a:buClr>
              <a:buSzPct val="80000"/>
            </a:pPr>
            <a:r>
              <a:rPr lang="en-GB" sz="1750" b="1" dirty="0" smtClean="0"/>
              <a:t>A server </a:t>
            </a:r>
            <a:r>
              <a:rPr lang="en-GB" sz="1750" dirty="0" smtClean="0"/>
              <a:t>is a computer which allows access to files and programs stored as shared resources on a computer network.</a:t>
            </a:r>
          </a:p>
          <a:p>
            <a:pPr marL="284163" indent="-284163">
              <a:spcAft>
                <a:spcPts val="0"/>
              </a:spcAft>
              <a:buClr>
                <a:srgbClr val="00B050"/>
              </a:buClr>
              <a:buSzPct val="80000"/>
            </a:pPr>
            <a:r>
              <a:rPr lang="en-GB" sz="1750" b="1" dirty="0" smtClean="0"/>
              <a:t>A network </a:t>
            </a:r>
            <a:r>
              <a:rPr lang="en-GB" sz="1750" dirty="0" smtClean="0"/>
              <a:t>is a system of linked computers which can communicate and share information.</a:t>
            </a:r>
          </a:p>
          <a:p>
            <a:pPr marL="284163" indent="-284163">
              <a:spcAft>
                <a:spcPts val="0"/>
              </a:spcAft>
              <a:buClr>
                <a:srgbClr val="00B050"/>
              </a:buClr>
              <a:buSzPct val="80000"/>
            </a:pPr>
            <a:r>
              <a:rPr lang="en-GB" sz="1750" b="1" dirty="0" smtClean="0"/>
              <a:t>An Intranet </a:t>
            </a:r>
            <a:r>
              <a:rPr lang="en-GB" sz="1750" dirty="0" smtClean="0"/>
              <a:t>is a private area on the network on which the information stored can be accessed only by authorised users.</a:t>
            </a:r>
          </a:p>
          <a:p>
            <a:pPr marL="365125" indent="-365125">
              <a:spcAft>
                <a:spcPts val="0"/>
              </a:spcAft>
              <a:buNone/>
            </a:pPr>
            <a:r>
              <a:rPr lang="en-GB" sz="1750" b="1" dirty="0" smtClean="0"/>
              <a:t>MIS and ICT </a:t>
            </a:r>
            <a:r>
              <a:rPr lang="en-GB" sz="1750" dirty="0" smtClean="0"/>
              <a:t>functions</a:t>
            </a:r>
          </a:p>
          <a:p>
            <a:pPr marL="284163" indent="-284163">
              <a:spcAft>
                <a:spcPts val="0"/>
              </a:spcAft>
              <a:buClr>
                <a:srgbClr val="00B050"/>
              </a:buClr>
              <a:buSzPct val="80000"/>
            </a:pPr>
            <a:r>
              <a:rPr lang="en-GB" sz="1750" dirty="0" smtClean="0"/>
              <a:t>Recommending new/updated systems and software to keep abreast of technological developments and the needs of the business</a:t>
            </a:r>
          </a:p>
          <a:p>
            <a:pPr marL="284163" indent="-284163">
              <a:spcAft>
                <a:spcPts val="0"/>
              </a:spcAft>
              <a:buClr>
                <a:srgbClr val="00B050"/>
              </a:buClr>
              <a:buSzPct val="80000"/>
            </a:pPr>
            <a:r>
              <a:rPr lang="en-GB" sz="1750" dirty="0" smtClean="0"/>
              <a:t>Buying and installing new hardware / software and providing information or training as appropriate</a:t>
            </a:r>
          </a:p>
          <a:p>
            <a:pPr marL="284163" indent="-284163">
              <a:spcAft>
                <a:spcPts val="0"/>
              </a:spcAft>
              <a:buClr>
                <a:srgbClr val="00B050"/>
              </a:buClr>
              <a:buSzPct val="80000"/>
            </a:pPr>
            <a:r>
              <a:rPr lang="en-GB" sz="1750" dirty="0" smtClean="0"/>
              <a:t>Assisting users who have computer problems</a:t>
            </a:r>
          </a:p>
          <a:p>
            <a:pPr marL="284163" indent="-284163">
              <a:spcAft>
                <a:spcPts val="0"/>
              </a:spcAft>
              <a:buClr>
                <a:srgbClr val="00B050"/>
              </a:buClr>
              <a:buSzPct val="80000"/>
            </a:pPr>
            <a:r>
              <a:rPr lang="en-GB" sz="1750" dirty="0" smtClean="0"/>
              <a:t>Repairing the computer system when required</a:t>
            </a:r>
          </a:p>
          <a:p>
            <a:pPr marL="284163" indent="-284163">
              <a:spcAft>
                <a:spcPts val="0"/>
              </a:spcAft>
              <a:buClr>
                <a:srgbClr val="00B050"/>
              </a:buClr>
              <a:buSzPct val="80000"/>
            </a:pPr>
            <a:r>
              <a:rPr lang="en-GB" sz="1750" dirty="0" smtClean="0"/>
              <a:t>Advising on/obtaining/issuing computer supplies and consumables</a:t>
            </a:r>
          </a:p>
          <a:p>
            <a:pPr marL="284163" indent="-284163">
              <a:spcAft>
                <a:spcPts val="0"/>
              </a:spcAft>
              <a:buClr>
                <a:srgbClr val="00B050"/>
              </a:buClr>
              <a:buSzPct val="80000"/>
            </a:pPr>
            <a:r>
              <a:rPr lang="en-GB" sz="1750" dirty="0" smtClean="0"/>
              <a:t>Connecting new or additional equipment to the system</a:t>
            </a:r>
          </a:p>
          <a:p>
            <a:pPr marL="284163" indent="-284163">
              <a:spcAft>
                <a:spcPts val="0"/>
              </a:spcAft>
              <a:buClr>
                <a:srgbClr val="00B050"/>
              </a:buClr>
              <a:buSzPct val="80000"/>
            </a:pPr>
            <a:r>
              <a:rPr lang="en-GB" sz="1750" dirty="0" smtClean="0"/>
              <a:t>Installing a security system which limits access to authorised users and protects against hackers and viruses</a:t>
            </a:r>
          </a:p>
          <a:p>
            <a:pPr marL="284163" indent="-284163">
              <a:spcAft>
                <a:spcPts val="0"/>
              </a:spcAft>
              <a:buClr>
                <a:srgbClr val="00B050"/>
              </a:buClr>
              <a:buSzPct val="80000"/>
            </a:pPr>
            <a:r>
              <a:rPr lang="en-GB" sz="1750" dirty="0" smtClean="0"/>
              <a:t>Technically maintaining the company website</a:t>
            </a:r>
          </a:p>
          <a:p>
            <a:pPr marL="284163" indent="-284163">
              <a:spcAft>
                <a:spcPts val="0"/>
              </a:spcAft>
              <a:buClr>
                <a:srgbClr val="00B050"/>
              </a:buClr>
              <a:buSzPct val="80000"/>
            </a:pPr>
            <a:r>
              <a:rPr lang="en-GB" sz="1750" dirty="0" smtClean="0"/>
              <a:t>Monitoring staff computer use for compliance with the company IT policy</a:t>
            </a:r>
          </a:p>
          <a:p>
            <a:pPr marL="284163" indent="-284163">
              <a:spcAft>
                <a:spcPts val="0"/>
              </a:spcAft>
              <a:buClr>
                <a:srgbClr val="00B050"/>
              </a:buClr>
              <a:buSzPct val="80000"/>
            </a:pPr>
            <a:r>
              <a:rPr lang="en-GB" sz="1750" dirty="0" smtClean="0"/>
              <a:t>Operating a back-up system for critical data so this can be recovered quickly in an emergency</a:t>
            </a:r>
          </a:p>
        </p:txBody>
      </p:sp>
      <p:sp>
        <p:nvSpPr>
          <p:cNvPr id="5" name="Title 2"/>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800" dirty="0" smtClean="0"/>
              <a:t>LO2 </a:t>
            </a:r>
            <a:r>
              <a:rPr lang="en-GB" sz="2800" dirty="0" smtClean="0"/>
              <a:t>– Business Functional Areas – ICT and MIS</a:t>
            </a:r>
            <a:endParaRPr lang="en-GB" sz="2800" dirty="0"/>
          </a:p>
        </p:txBody>
      </p:sp>
    </p:spTree>
    <p:extLst>
      <p:ext uri="{BB962C8B-B14F-4D97-AF65-F5344CB8AC3E}">
        <p14:creationId xmlns:p14="http://schemas.microsoft.com/office/powerpoint/2010/main" val="1138575726"/>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51520" y="1102121"/>
            <a:ext cx="8568952" cy="5783263"/>
          </a:xfrm>
        </p:spPr>
        <p:txBody>
          <a:bodyPr>
            <a:noAutofit/>
          </a:bodyPr>
          <a:lstStyle/>
          <a:p>
            <a:pPr marL="0" indent="0">
              <a:spcAft>
                <a:spcPts val="0"/>
              </a:spcAft>
              <a:buNone/>
            </a:pPr>
            <a:r>
              <a:rPr lang="en-GB" sz="1740" dirty="0" smtClean="0"/>
              <a:t>Marketing is all about identifying and meeting customer needs. Many businesses consider this so important that they are said to be driven by marketing. </a:t>
            </a:r>
          </a:p>
          <a:p>
            <a:pPr marL="0" indent="0">
              <a:spcAft>
                <a:spcPts val="0"/>
              </a:spcAft>
              <a:buNone/>
            </a:pPr>
            <a:r>
              <a:rPr lang="en-GB" sz="1740" dirty="0" smtClean="0"/>
              <a:t>Another way to understand marketing is through the </a:t>
            </a:r>
            <a:r>
              <a:rPr lang="en-GB" sz="1740" b="1" dirty="0" smtClean="0"/>
              <a:t>marketing mix </a:t>
            </a:r>
            <a:r>
              <a:rPr lang="en-GB" sz="1740" dirty="0" smtClean="0"/>
              <a:t>which consists of four Ps</a:t>
            </a:r>
          </a:p>
          <a:p>
            <a:pPr marL="271463" indent="-271463">
              <a:spcAft>
                <a:spcPts val="0"/>
              </a:spcAft>
              <a:buClr>
                <a:srgbClr val="00B050"/>
              </a:buClr>
              <a:buSzPct val="80000"/>
            </a:pPr>
            <a:r>
              <a:rPr lang="en-GB" sz="1740" b="1" dirty="0" smtClean="0"/>
              <a:t>Product </a:t>
            </a:r>
            <a:r>
              <a:rPr lang="en-GB" sz="1740" dirty="0" smtClean="0"/>
              <a:t>– Who are our customers? What do they want to buy? Are their needs changing? Which products are we offering and how many are we selling? What new products are we planning? In which areas are sales growing – and how can we sustain this? For which products are sales static – and how can we renew interest? Which sales are falling and what, if anything, can we do?</a:t>
            </a:r>
          </a:p>
          <a:p>
            <a:pPr marL="271463" indent="-271463">
              <a:spcAft>
                <a:spcPts val="0"/>
              </a:spcAft>
              <a:buClr>
                <a:srgbClr val="00B050"/>
              </a:buClr>
              <a:buSzPct val="80000"/>
            </a:pPr>
            <a:r>
              <a:rPr lang="en-GB" sz="1740" b="1" dirty="0" smtClean="0"/>
              <a:t>Price</a:t>
            </a:r>
            <a:r>
              <a:rPr lang="en-GB" sz="1740" dirty="0" smtClean="0"/>
              <a:t> – How much should we charge? Should we reduce the price at the start to attract more customers – or charge as much as we can when we can? Can we charge different prices to different types of customers? What discounts can we give? What services or products should we give away or sell very cheaply – and what benefits would this bring?</a:t>
            </a:r>
          </a:p>
          <a:p>
            <a:pPr marL="271463" indent="-271463">
              <a:spcAft>
                <a:spcPts val="0"/>
              </a:spcAft>
              <a:buClr>
                <a:srgbClr val="00B050"/>
              </a:buClr>
              <a:buSzPct val="80000"/>
            </a:pPr>
            <a:r>
              <a:rPr lang="en-GB" sz="1740" b="1" dirty="0" smtClean="0"/>
              <a:t>Promotion</a:t>
            </a:r>
            <a:r>
              <a:rPr lang="en-GB" sz="1740" dirty="0" smtClean="0"/>
              <a:t> – How can we tell people about our products? Should we have specialist sales staff? Where should we advertise to attract the attention of our key customers? How else can we promote the product – should we give free samples or run a competition? Where and how can we obtain free publicity? Should we send direct mail shots and, if so, what information should we include?</a:t>
            </a:r>
          </a:p>
          <a:p>
            <a:pPr marL="271463" indent="-271463">
              <a:spcAft>
                <a:spcPts val="0"/>
              </a:spcAft>
              <a:buClr>
                <a:srgbClr val="00B050"/>
              </a:buClr>
              <a:buSzPct val="80000"/>
            </a:pPr>
            <a:r>
              <a:rPr lang="en-GB" sz="1740" b="1" dirty="0" smtClean="0"/>
              <a:t>Place</a:t>
            </a:r>
            <a:r>
              <a:rPr lang="en-GB" sz="1740" dirty="0" smtClean="0"/>
              <a:t> – How can we distribute our product(s)? Should we sell direct to the customer or through retailers? Do we need specialist wholesalers or overseas agents to sell for us? What can we sell over the telephone? How can the Internet help us to sell more?</a:t>
            </a:r>
          </a:p>
        </p:txBody>
      </p:sp>
      <p:sp>
        <p:nvSpPr>
          <p:cNvPr id="5" name="Title 2"/>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000" dirty="0" smtClean="0"/>
              <a:t>LO2 </a:t>
            </a:r>
            <a:r>
              <a:rPr lang="en-GB" sz="3000" dirty="0" smtClean="0"/>
              <a:t>– Business Functional Areas – Marketing</a:t>
            </a:r>
            <a:endParaRPr lang="en-GB" sz="3000" dirty="0"/>
          </a:p>
        </p:txBody>
      </p:sp>
    </p:spTree>
    <p:extLst>
      <p:ext uri="{BB962C8B-B14F-4D97-AF65-F5344CB8AC3E}">
        <p14:creationId xmlns:p14="http://schemas.microsoft.com/office/powerpoint/2010/main" val="647383701"/>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51520" y="1052338"/>
            <a:ext cx="8568952" cy="5761038"/>
          </a:xfrm>
        </p:spPr>
        <p:txBody>
          <a:bodyPr>
            <a:noAutofit/>
          </a:bodyPr>
          <a:lstStyle/>
          <a:p>
            <a:pPr marL="365125" indent="-365125">
              <a:spcAft>
                <a:spcPts val="0"/>
              </a:spcAft>
              <a:buNone/>
            </a:pPr>
            <a:r>
              <a:rPr lang="en-GB" sz="2600" b="1" dirty="0" smtClean="0"/>
              <a:t>Marketing</a:t>
            </a:r>
            <a:r>
              <a:rPr lang="en-GB" sz="2600" dirty="0" smtClean="0"/>
              <a:t> functions</a:t>
            </a:r>
          </a:p>
          <a:p>
            <a:pPr marL="395288" indent="-395288">
              <a:spcAft>
                <a:spcPts val="0"/>
              </a:spcAft>
              <a:buClr>
                <a:srgbClr val="00B050"/>
              </a:buClr>
              <a:buSzPct val="80000"/>
            </a:pPr>
            <a:r>
              <a:rPr lang="en-GB" sz="2600" dirty="0" smtClean="0"/>
              <a:t>Carrying out market research to obtain feedback on potential and existing products and/or services</a:t>
            </a:r>
          </a:p>
          <a:p>
            <a:pPr marL="395288" indent="-395288">
              <a:spcAft>
                <a:spcPts val="0"/>
              </a:spcAft>
              <a:buClr>
                <a:srgbClr val="00B050"/>
              </a:buClr>
              <a:buSzPct val="80000"/>
            </a:pPr>
            <a:r>
              <a:rPr lang="en-GB" sz="2600" dirty="0" smtClean="0"/>
              <a:t>Analysing market research responses and advising senior managers of the results and implications</a:t>
            </a:r>
          </a:p>
          <a:p>
            <a:pPr marL="395288" indent="-395288">
              <a:spcAft>
                <a:spcPts val="0"/>
              </a:spcAft>
              <a:buClr>
                <a:srgbClr val="00B050"/>
              </a:buClr>
              <a:buSzPct val="80000"/>
            </a:pPr>
            <a:r>
              <a:rPr lang="en-GB" sz="2600" dirty="0" smtClean="0"/>
              <a:t>Promoting products and services through a variety of advertising and promotional methods, e.g. press, TV, online, direct mail, sponsorship and trade shows or exhibitions</a:t>
            </a:r>
          </a:p>
          <a:p>
            <a:pPr marL="395288" indent="-395288">
              <a:spcAft>
                <a:spcPts val="0"/>
              </a:spcAft>
              <a:buClr>
                <a:srgbClr val="00B050"/>
              </a:buClr>
              <a:buSzPct val="80000"/>
            </a:pPr>
            <a:r>
              <a:rPr lang="en-GB" sz="2600" dirty="0" smtClean="0"/>
              <a:t>Obtaining and updating a profile of existing customers to target advertising and promotions appropriately</a:t>
            </a:r>
          </a:p>
          <a:p>
            <a:pPr marL="395288" indent="-395288">
              <a:spcAft>
                <a:spcPts val="0"/>
              </a:spcAft>
              <a:buClr>
                <a:srgbClr val="00B050"/>
              </a:buClr>
              <a:buSzPct val="80000"/>
            </a:pPr>
            <a:r>
              <a:rPr lang="en-GB" sz="2600" dirty="0" smtClean="0"/>
              <a:t>Producing and distributing publicity materials, such as catalogues or brochures</a:t>
            </a:r>
          </a:p>
          <a:p>
            <a:pPr marL="395288" indent="-395288">
              <a:spcAft>
                <a:spcPts val="0"/>
              </a:spcAft>
              <a:buClr>
                <a:srgbClr val="00B050"/>
              </a:buClr>
              <a:buSzPct val="80000"/>
            </a:pPr>
            <a:r>
              <a:rPr lang="en-GB" sz="2600" dirty="0" smtClean="0"/>
              <a:t>Designing, updating and promoting the company website</a:t>
            </a:r>
          </a:p>
        </p:txBody>
      </p:sp>
      <p:sp>
        <p:nvSpPr>
          <p:cNvPr id="5" name="Title 2"/>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000" dirty="0" smtClean="0"/>
              <a:t>LO2 </a:t>
            </a:r>
            <a:r>
              <a:rPr lang="en-GB" sz="3000" dirty="0" smtClean="0"/>
              <a:t>– Business Functional Areas – Marketing</a:t>
            </a:r>
            <a:endParaRPr lang="en-GB" sz="3000" dirty="0"/>
          </a:p>
        </p:txBody>
      </p:sp>
    </p:spTree>
    <p:extLst>
      <p:ext uri="{BB962C8B-B14F-4D97-AF65-F5344CB8AC3E}">
        <p14:creationId xmlns:p14="http://schemas.microsoft.com/office/powerpoint/2010/main" val="4195522363"/>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86766" y="1052737"/>
            <a:ext cx="8533706" cy="4536504"/>
          </a:xfrm>
        </p:spPr>
        <p:txBody>
          <a:bodyPr>
            <a:noAutofit/>
          </a:bodyPr>
          <a:lstStyle/>
          <a:p>
            <a:pPr marL="285750" indent="-285750">
              <a:spcAft>
                <a:spcPts val="0"/>
              </a:spcAft>
              <a:buClr>
                <a:srgbClr val="00B050"/>
              </a:buClr>
              <a:buSzPct val="80000"/>
            </a:pPr>
            <a:r>
              <a:rPr lang="en-GB" sz="1900" b="1" dirty="0" smtClean="0"/>
              <a:t>Sales</a:t>
            </a:r>
            <a:r>
              <a:rPr lang="en-GB" sz="1900" dirty="0" smtClean="0"/>
              <a:t> is a crucial function for all businesses. It is pointless having superb products or services if no one buys them. For that reason, most businesses have sales targets as part of their aims and objectives. Meeting these is the responsibility of the sales staff or sales team.</a:t>
            </a:r>
          </a:p>
          <a:p>
            <a:pPr marL="285750" indent="-285750">
              <a:spcAft>
                <a:spcPts val="0"/>
              </a:spcAft>
              <a:buClr>
                <a:srgbClr val="00B050"/>
              </a:buClr>
              <a:buSzPct val="80000"/>
            </a:pPr>
            <a:r>
              <a:rPr lang="en-GB" sz="1900" dirty="0" smtClean="0"/>
              <a:t>The job of the sales staff varies, depending upon the industry. Shops that sell basic products, such as chocolates or magazines do not need to do much selling. Most customers call in to buy something, choose the goods they want, pay and leave.</a:t>
            </a:r>
          </a:p>
          <a:p>
            <a:pPr marL="285750" indent="-285750">
              <a:spcAft>
                <a:spcPts val="0"/>
              </a:spcAft>
              <a:buClr>
                <a:srgbClr val="00B050"/>
              </a:buClr>
              <a:buSzPct val="80000"/>
            </a:pPr>
            <a:r>
              <a:rPr lang="en-GB" sz="1900" dirty="0" smtClean="0"/>
              <a:t>Customers expect more help and advice if they want to buy a complex or expensive item, such as a television or car. Stores which sell these types of products therefore need trained sales staff who are friendly, knowledgeable and can describe and/or demonstrate their products and link these to the customer’s specific needs.</a:t>
            </a:r>
          </a:p>
          <a:p>
            <a:pPr marL="285750" indent="-285750">
              <a:spcAft>
                <a:spcPts val="0"/>
              </a:spcAft>
              <a:buClr>
                <a:srgbClr val="00B050"/>
              </a:buClr>
              <a:buSzPct val="80000"/>
            </a:pPr>
            <a:r>
              <a:rPr lang="en-GB" sz="1900" dirty="0" smtClean="0"/>
              <a:t>Business buyers also expect a high-quality service and in-depth advice and information. They may want to buy highly complex and expensive industrial equipment and need to negotiate special finance arrangements – particularly if they are overseas buyers. Business buyers will also expect discounts for bulk purchases. </a:t>
            </a:r>
          </a:p>
          <a:p>
            <a:pPr marL="285750" indent="-285750">
              <a:spcAft>
                <a:spcPts val="0"/>
              </a:spcAft>
              <a:buClr>
                <a:srgbClr val="00B050"/>
              </a:buClr>
              <a:buSzPct val="80000"/>
            </a:pPr>
            <a:r>
              <a:rPr lang="en-GB" sz="1900" dirty="0" smtClean="0"/>
              <a:t>Sales representatives often travel to meet potential customers, as well as routinely visiting existing customers to ensure their needs are being met.</a:t>
            </a:r>
          </a:p>
        </p:txBody>
      </p:sp>
      <p:sp>
        <p:nvSpPr>
          <p:cNvPr id="5" name="Title 2"/>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200" dirty="0" smtClean="0"/>
              <a:t>LO2 – Business Functional Areas – Sales</a:t>
            </a:r>
            <a:endParaRPr lang="en-GB" sz="3200" dirty="0"/>
          </a:p>
        </p:txBody>
      </p:sp>
    </p:spTree>
    <p:extLst>
      <p:ext uri="{BB962C8B-B14F-4D97-AF65-F5344CB8AC3E}">
        <p14:creationId xmlns:p14="http://schemas.microsoft.com/office/powerpoint/2010/main" val="2859801804"/>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86766" y="1102692"/>
            <a:ext cx="8533706" cy="5494660"/>
          </a:xfrm>
        </p:spPr>
        <p:txBody>
          <a:bodyPr>
            <a:noAutofit/>
          </a:bodyPr>
          <a:lstStyle/>
          <a:p>
            <a:pPr marL="285750" indent="-285750">
              <a:buClr>
                <a:srgbClr val="00B050"/>
              </a:buClr>
              <a:buSzPct val="80000"/>
            </a:pPr>
            <a:r>
              <a:rPr lang="en-GB" sz="1800" dirty="0" smtClean="0"/>
              <a:t>Employing a skilled </a:t>
            </a:r>
            <a:r>
              <a:rPr lang="en-GB" sz="1800" b="1" dirty="0" smtClean="0"/>
              <a:t>sales</a:t>
            </a:r>
            <a:r>
              <a:rPr lang="en-GB" sz="1800" dirty="0" smtClean="0"/>
              <a:t> force is expensive, especially if they are paid bonuses / commission. However, there are many benefits as an effective sales person can convert many enquiries into firm sales and build strong links with customers to encourage repeat business.</a:t>
            </a:r>
          </a:p>
          <a:p>
            <a:pPr marL="285750" indent="-285750">
              <a:buClr>
                <a:srgbClr val="00B050"/>
              </a:buClr>
              <a:buSzPct val="80000"/>
            </a:pPr>
            <a:r>
              <a:rPr lang="en-GB" sz="1800" dirty="0" smtClean="0"/>
              <a:t>There are strong links between </a:t>
            </a:r>
            <a:r>
              <a:rPr lang="en-GB" sz="1800" b="1" dirty="0" smtClean="0"/>
              <a:t>marketing and sales </a:t>
            </a:r>
            <a:r>
              <a:rPr lang="en-GB" sz="1800" dirty="0" smtClean="0"/>
              <a:t>– and in many businesses this may be a ‘joint’ department. Sales can pass on important customer feedback to help marketing colleagues.</a:t>
            </a:r>
          </a:p>
          <a:p>
            <a:pPr marL="285750" indent="-285750">
              <a:buClr>
                <a:srgbClr val="00B050"/>
              </a:buClr>
              <a:buSzPct val="80000"/>
            </a:pPr>
            <a:r>
              <a:rPr lang="en-GB" sz="1800" dirty="0" smtClean="0"/>
              <a:t>All </a:t>
            </a:r>
            <a:r>
              <a:rPr lang="en-GB" sz="1800" b="1" dirty="0" smtClean="0"/>
              <a:t>sales</a:t>
            </a:r>
            <a:r>
              <a:rPr lang="en-GB" sz="1800" dirty="0" smtClean="0"/>
              <a:t> staff should know there are a number of laws that protect customers and understand which type of sales activities are legal and which are not.</a:t>
            </a:r>
          </a:p>
          <a:p>
            <a:pPr marL="0" indent="0">
              <a:buNone/>
            </a:pPr>
            <a:r>
              <a:rPr lang="en-GB" sz="1800" b="1" dirty="0" smtClean="0"/>
              <a:t>Sales functions</a:t>
            </a:r>
          </a:p>
          <a:p>
            <a:pPr marL="255588" indent="-255588">
              <a:buClr>
                <a:srgbClr val="00B050"/>
              </a:buClr>
              <a:buSzPct val="80000"/>
            </a:pPr>
            <a:r>
              <a:rPr lang="en-GB" sz="1800" dirty="0" smtClean="0"/>
              <a:t>Organising sales promotions</a:t>
            </a:r>
          </a:p>
          <a:p>
            <a:pPr marL="255588" indent="-255588">
              <a:buClr>
                <a:srgbClr val="00B050"/>
              </a:buClr>
              <a:buSzPct val="80000"/>
            </a:pPr>
            <a:r>
              <a:rPr lang="en-GB" sz="1800" dirty="0" smtClean="0"/>
              <a:t>Responding to customer enquiries</a:t>
            </a:r>
          </a:p>
          <a:p>
            <a:pPr marL="255588" indent="-255588">
              <a:buClr>
                <a:srgbClr val="00B050"/>
              </a:buClr>
              <a:buSzPct val="80000"/>
            </a:pPr>
            <a:r>
              <a:rPr lang="en-GB" sz="1800" dirty="0" smtClean="0"/>
              <a:t>Selling the product or service to customers, either over the telephone or face to face</a:t>
            </a:r>
          </a:p>
          <a:p>
            <a:pPr marL="255588" indent="-255588">
              <a:buClr>
                <a:srgbClr val="00B050"/>
              </a:buClr>
              <a:buSzPct val="80000"/>
            </a:pPr>
            <a:r>
              <a:rPr lang="en-GB" sz="1800" dirty="0" smtClean="0"/>
              <a:t>Preparing quotations or estimates for customers</a:t>
            </a:r>
          </a:p>
          <a:p>
            <a:pPr marL="255588" indent="-255588">
              <a:buClr>
                <a:srgbClr val="00B050"/>
              </a:buClr>
              <a:buSzPct val="80000"/>
            </a:pPr>
            <a:r>
              <a:rPr lang="en-GB" sz="1800" dirty="0" smtClean="0"/>
              <a:t>Negotiating discounts or financial terms for business customers</a:t>
            </a:r>
          </a:p>
          <a:p>
            <a:pPr marL="255588" indent="-255588">
              <a:buClr>
                <a:srgbClr val="00B050"/>
              </a:buClr>
              <a:buSzPct val="80000"/>
            </a:pPr>
            <a:r>
              <a:rPr lang="en-GB" sz="1800" dirty="0" smtClean="0"/>
              <a:t>Providing technical advice</a:t>
            </a:r>
          </a:p>
          <a:p>
            <a:pPr marL="255588" indent="-255588">
              <a:buClr>
                <a:srgbClr val="00B050"/>
              </a:buClr>
              <a:buSzPct val="80000"/>
            </a:pPr>
            <a:r>
              <a:rPr lang="en-GB" sz="1800" dirty="0" smtClean="0"/>
              <a:t>Keeping customer records up to date</a:t>
            </a:r>
          </a:p>
        </p:txBody>
      </p:sp>
      <p:sp>
        <p:nvSpPr>
          <p:cNvPr id="5" name="Title 2"/>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200" dirty="0" smtClean="0"/>
              <a:t>LO2 – Business Functional Areas – Sales</a:t>
            </a:r>
            <a:endParaRPr lang="en-GB" sz="3200" dirty="0"/>
          </a:p>
        </p:txBody>
      </p:sp>
    </p:spTree>
    <p:extLst>
      <p:ext uri="{BB962C8B-B14F-4D97-AF65-F5344CB8AC3E}">
        <p14:creationId xmlns:p14="http://schemas.microsoft.com/office/powerpoint/2010/main" val="2776621247"/>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49683" y="1052736"/>
            <a:ext cx="8570789" cy="5832475"/>
          </a:xfrm>
        </p:spPr>
        <p:txBody>
          <a:bodyPr>
            <a:noAutofit/>
          </a:bodyPr>
          <a:lstStyle/>
          <a:p>
            <a:pPr marL="285750" indent="-285750">
              <a:spcAft>
                <a:spcPts val="0"/>
              </a:spcAft>
              <a:buClr>
                <a:srgbClr val="00B050"/>
              </a:buClr>
              <a:buSzPct val="80000"/>
            </a:pPr>
            <a:r>
              <a:rPr lang="en-GB" sz="2000" b="1" dirty="0" smtClean="0"/>
              <a:t>Production</a:t>
            </a:r>
            <a:r>
              <a:rPr lang="en-GB" sz="2000" dirty="0" smtClean="0"/>
              <a:t> refers to the manufacture or assembly of goods. Production staff must ensure that goods are produced on time and are of the right quality. Quality requirements can vary considerably. Whilst an error of 0.5 mm would not matter much for a chair or table, for an iPod or DVD player it would be critical.</a:t>
            </a:r>
          </a:p>
          <a:p>
            <a:pPr marL="285750" indent="-285750">
              <a:spcAft>
                <a:spcPts val="0"/>
              </a:spcAft>
              <a:buClr>
                <a:srgbClr val="00B050"/>
              </a:buClr>
              <a:buSzPct val="80000"/>
            </a:pPr>
            <a:r>
              <a:rPr lang="en-GB" sz="2000" dirty="0" smtClean="0"/>
              <a:t>Checking quality does not mean just examining goods after they have been produced. Today quality is ‘built-in’ at every stage of the process, starting with the raw materials. Many buyers set down a detailed specification for the goods they order, such as Marks and Spencer which sets down precise standards for all its producers. For clothing, this includes the type and weight of material and the thread and fastenings too.</a:t>
            </a:r>
          </a:p>
          <a:p>
            <a:pPr marL="285750" indent="-285750">
              <a:spcAft>
                <a:spcPts val="0"/>
              </a:spcAft>
              <a:buClr>
                <a:srgbClr val="00B050"/>
              </a:buClr>
              <a:buSzPct val="80000"/>
            </a:pPr>
            <a:r>
              <a:rPr lang="en-GB" sz="2000" dirty="0" smtClean="0"/>
              <a:t>Buying raw materials is done by specialist purchasing staff, who take out contracts with regular suppliers and make sure that the terms of the contract are met, in relation to delivery, cost, quantity and quality. They also ensure that all items are checked on delivery and refer any problems back to the supplier. The materials must be purchased at a competitive price. This is not necessarily the cheapest price, but takes account of other factors, such as the reliability of the supplier, the quality required and the delivery date.</a:t>
            </a:r>
          </a:p>
        </p:txBody>
      </p:sp>
      <p:sp>
        <p:nvSpPr>
          <p:cNvPr id="5" name="Title 2"/>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000" dirty="0" smtClean="0"/>
              <a:t>LO2 – Business Functional Areas – Production</a:t>
            </a:r>
            <a:endParaRPr lang="en-GB" sz="3000" dirty="0"/>
          </a:p>
        </p:txBody>
      </p:sp>
    </p:spTree>
    <p:extLst>
      <p:ext uri="{BB962C8B-B14F-4D97-AF65-F5344CB8AC3E}">
        <p14:creationId xmlns:p14="http://schemas.microsoft.com/office/powerpoint/2010/main" val="2890675701"/>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49683" y="1052736"/>
            <a:ext cx="8570789" cy="5783263"/>
          </a:xfrm>
        </p:spPr>
        <p:txBody>
          <a:bodyPr>
            <a:noAutofit/>
          </a:bodyPr>
          <a:lstStyle/>
          <a:p>
            <a:pPr marL="285750" indent="-285750">
              <a:spcAft>
                <a:spcPts val="0"/>
              </a:spcAft>
              <a:buClr>
                <a:srgbClr val="00B050"/>
              </a:buClr>
              <a:buSzPct val="80000"/>
            </a:pPr>
            <a:r>
              <a:rPr lang="en-GB" sz="1800" dirty="0" smtClean="0"/>
              <a:t>Raw materials will be stored near to the </a:t>
            </a:r>
            <a:r>
              <a:rPr lang="en-GB" sz="1800" b="1" dirty="0" smtClean="0"/>
              <a:t>production</a:t>
            </a:r>
            <a:r>
              <a:rPr lang="en-GB" sz="1800" dirty="0" smtClean="0"/>
              <a:t> area in a separate area. If a manufacturer uses a large number of parts – such as a car producer – storage can be very expensive, in terms of the space required and the manpower to oversee the stock. For this reason, many manufacturers today operate a just-in-time (JIT) system. This involves having an agreement with specific suppliers to provide small quantities, quickly, when they are needed. This benefits both parties. The suppliers know that they have a regular buyer. The manufacturer no longer needs to store large quantities of goods or worry about having sufficient stocks on the premises all the time.</a:t>
            </a:r>
          </a:p>
          <a:p>
            <a:pPr marL="285750" indent="-285750">
              <a:spcAft>
                <a:spcPts val="0"/>
              </a:spcAft>
              <a:buClr>
                <a:srgbClr val="00B050"/>
              </a:buClr>
              <a:buSzPct val="80000"/>
            </a:pPr>
            <a:r>
              <a:rPr lang="en-GB" sz="1800" dirty="0" smtClean="0"/>
              <a:t>Today, many </a:t>
            </a:r>
            <a:r>
              <a:rPr lang="en-GB" sz="1800" b="1" dirty="0" smtClean="0"/>
              <a:t>production</a:t>
            </a:r>
            <a:r>
              <a:rPr lang="en-GB" sz="1800" dirty="0" smtClean="0"/>
              <a:t> processes are automated. This means that machines or robots do all the routine or dangerous jobs. At a bottling plant, for example, the cleaning, filling and labelling of the bottles is all done as a continuous process by machines. Operators check that the production ‘line’ is functioning correctly by checking consoles and computer screens, as well as by watching the work as it progresses. Some industries use Computer Integrated Manufacturing, where the control of the process is done by computer.</a:t>
            </a:r>
          </a:p>
          <a:p>
            <a:pPr marL="285750" indent="-285750">
              <a:spcAft>
                <a:spcPts val="0"/>
              </a:spcAft>
              <a:buClr>
                <a:srgbClr val="00B050"/>
              </a:buClr>
              <a:buSzPct val="80000"/>
            </a:pPr>
            <a:r>
              <a:rPr lang="en-GB" sz="1800" dirty="0" smtClean="0"/>
              <a:t>When a process cannot be automated, teams of operators may work together and take responsibility for a sequence of operations. This makes the job more interesting and makes it easier to ensure high quality. This system is also more flexible because changes can easily be introduced at any stage by giving instructions to specific teams. It is therefore used by many car manufacturers who often want to vary certain models.</a:t>
            </a:r>
          </a:p>
        </p:txBody>
      </p:sp>
      <p:sp>
        <p:nvSpPr>
          <p:cNvPr id="5" name="Title 2"/>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000" dirty="0" smtClean="0"/>
              <a:t>LO2 – Business Functional Areas – Production</a:t>
            </a:r>
            <a:endParaRPr lang="en-GB" sz="3000" dirty="0"/>
          </a:p>
        </p:txBody>
      </p:sp>
    </p:spTree>
    <p:extLst>
      <p:ext uri="{BB962C8B-B14F-4D97-AF65-F5344CB8AC3E}">
        <p14:creationId xmlns:p14="http://schemas.microsoft.com/office/powerpoint/2010/main" val="3974821560"/>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51520" y="1102568"/>
            <a:ext cx="8568952" cy="5638800"/>
          </a:xfrm>
        </p:spPr>
        <p:txBody>
          <a:bodyPr>
            <a:noAutofit/>
          </a:bodyPr>
          <a:lstStyle/>
          <a:p>
            <a:pPr marL="365125" indent="-365125">
              <a:spcAft>
                <a:spcPts val="0"/>
              </a:spcAft>
              <a:buNone/>
            </a:pPr>
            <a:r>
              <a:rPr lang="en-GB" sz="1570" dirty="0" smtClean="0"/>
              <a:t>The </a:t>
            </a:r>
            <a:r>
              <a:rPr lang="en-GB" sz="1570" b="1" dirty="0" smtClean="0"/>
              <a:t>production</a:t>
            </a:r>
            <a:r>
              <a:rPr lang="en-GB" sz="1570" dirty="0" smtClean="0"/>
              <a:t> function also includes all the following aspects of production:</a:t>
            </a:r>
          </a:p>
          <a:p>
            <a:pPr>
              <a:spcAft>
                <a:spcPts val="0"/>
              </a:spcAft>
              <a:buClr>
                <a:srgbClr val="00B050"/>
              </a:buClr>
              <a:buSzPct val="80000"/>
            </a:pPr>
            <a:r>
              <a:rPr lang="en-GB" sz="1570" b="1" dirty="0"/>
              <a:t>P</a:t>
            </a:r>
            <a:r>
              <a:rPr lang="en-GB" sz="1570" b="1" dirty="0" smtClean="0"/>
              <a:t>roduction planning </a:t>
            </a:r>
            <a:r>
              <a:rPr lang="en-GB" sz="1570" dirty="0" smtClean="0"/>
              <a:t>involves deciding what will be made, when, and which machines and operators will be used. A realistic timescale must be predicted, bearing in mind other jobs that are in progress</a:t>
            </a:r>
          </a:p>
          <a:p>
            <a:pPr>
              <a:spcAft>
                <a:spcPts val="0"/>
              </a:spcAft>
              <a:buClr>
                <a:srgbClr val="00B050"/>
              </a:buClr>
              <a:buSzPct val="80000"/>
            </a:pPr>
            <a:r>
              <a:rPr lang="en-GB" sz="1570" b="1" dirty="0" smtClean="0"/>
              <a:t>Production control </a:t>
            </a:r>
            <a:r>
              <a:rPr lang="en-GB" sz="1570" dirty="0" smtClean="0"/>
              <a:t>means constantly checking progress to make sure that production plans are met – and taking remedial action if problems occur. This could be because of machinery breakdown, substandard raw materials or labour shortages.</a:t>
            </a:r>
          </a:p>
          <a:p>
            <a:pPr>
              <a:spcAft>
                <a:spcPts val="0"/>
              </a:spcAft>
              <a:buClr>
                <a:srgbClr val="00B050"/>
              </a:buClr>
              <a:buSzPct val="80000"/>
            </a:pPr>
            <a:r>
              <a:rPr lang="en-GB" sz="1570" b="1" dirty="0" smtClean="0"/>
              <a:t>Machine utilisation control </a:t>
            </a:r>
            <a:r>
              <a:rPr lang="en-GB" sz="1570" dirty="0" smtClean="0"/>
              <a:t>is concerned with minimising problems by keeping all the equipment and machinery in good working order. This involves checking to ensure none is overloaded or overused, without being routinely checked and maintained. This is important because if a machine malfunctions it may produce damaged goods. If it breaks down altogether then production of that product will cease. Because this aspect is so important, many organisations have a maintenance plan, which shows the dates on which machines will be out of operation for inspection and servicing. These dates are then taken into consideration when production plans are made.</a:t>
            </a:r>
          </a:p>
          <a:p>
            <a:pPr>
              <a:spcAft>
                <a:spcPts val="0"/>
              </a:spcAft>
              <a:buClr>
                <a:srgbClr val="00B050"/>
              </a:buClr>
              <a:buSzPct val="80000"/>
            </a:pPr>
            <a:r>
              <a:rPr lang="en-GB" sz="1570" b="1" dirty="0" smtClean="0"/>
              <a:t>Staff utilisation control </a:t>
            </a:r>
            <a:r>
              <a:rPr lang="en-GB" sz="1570" dirty="0" smtClean="0"/>
              <a:t>concentrates on making sure all the staff are working effectively and efficiently and concentrating their efforts on key production areas and targets. This is very important in industries which are labour-intensive and use more people than machines, such as assembling circuit boards or sewing jeans.</a:t>
            </a:r>
          </a:p>
          <a:p>
            <a:pPr>
              <a:spcAft>
                <a:spcPts val="0"/>
              </a:spcAft>
              <a:buClr>
                <a:srgbClr val="00B050"/>
              </a:buClr>
              <a:buSzPct val="80000"/>
            </a:pPr>
            <a:r>
              <a:rPr lang="en-GB" sz="1570" b="1" dirty="0" smtClean="0"/>
              <a:t>Final quality checks </a:t>
            </a:r>
            <a:r>
              <a:rPr lang="en-GB" sz="1570" dirty="0" smtClean="0"/>
              <a:t>make certain that the product is of the correct standard. This can be done in several ways. Each item may be examined by hand – or passed through a machine which checks that the size and tolerance is correct. Alternatively, items may be selected for inspection on a random sampling basis. This would be the case if a large number of identical items are being produced, such as cups or biros.</a:t>
            </a:r>
          </a:p>
        </p:txBody>
      </p:sp>
      <p:sp>
        <p:nvSpPr>
          <p:cNvPr id="5" name="Title 2"/>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000" dirty="0" smtClean="0"/>
              <a:t>LO2 – Business Functional Areas – Production</a:t>
            </a:r>
            <a:endParaRPr lang="en-GB" sz="3000" dirty="0"/>
          </a:p>
        </p:txBody>
      </p:sp>
    </p:spTree>
    <p:extLst>
      <p:ext uri="{BB962C8B-B14F-4D97-AF65-F5344CB8AC3E}">
        <p14:creationId xmlns:p14="http://schemas.microsoft.com/office/powerpoint/2010/main" val="1332016603"/>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3600" dirty="0">
                <a:solidFill>
                  <a:srgbClr val="000000"/>
                </a:solidFill>
                <a:latin typeface="Arial" panose="020B0604020202020204" pitchFamily="34" charset="0"/>
              </a:rPr>
              <a:t>Qualification </a:t>
            </a:r>
            <a:r>
              <a:rPr lang="en-US" sz="3600" dirty="0" smtClean="0">
                <a:solidFill>
                  <a:srgbClr val="000000"/>
                </a:solidFill>
                <a:latin typeface="Arial" panose="020B0604020202020204" pitchFamily="34" charset="0"/>
              </a:rPr>
              <a:t>Grade Table - Diploma</a:t>
            </a:r>
            <a:endParaRPr lang="en-US" sz="36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2246769"/>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a:t>
            </a:r>
            <a:r>
              <a:rPr lang="en-US" sz="2800" dirty="0" smtClean="0">
                <a:solidFill>
                  <a:srgbClr val="000000"/>
                </a:solidFill>
                <a:latin typeface="Arial" panose="020B0604020202020204" pitchFamily="34" charset="0"/>
              </a:rPr>
              <a:t>table</a:t>
            </a:r>
          </a:p>
          <a:p>
            <a:pPr marL="285750" indent="-285750">
              <a:buClr>
                <a:srgbClr val="00B050"/>
              </a:buClr>
              <a:buSzPct val="80000"/>
              <a:buFont typeface="Wingdings 3" panose="05040102010807070707" pitchFamily="18" charset="2"/>
              <a:buChar char=""/>
            </a:pPr>
            <a:r>
              <a:rPr lang="en-US" sz="2800" dirty="0" smtClean="0">
                <a:solidFill>
                  <a:srgbClr val="000000"/>
                </a:solidFill>
                <a:latin typeface="Arial" panose="020B0604020202020204" pitchFamily="34" charset="0"/>
              </a:rPr>
              <a:t>OCR </a:t>
            </a:r>
            <a:r>
              <a:rPr lang="en-US" sz="2800" dirty="0">
                <a:solidFill>
                  <a:srgbClr val="000000"/>
                </a:solidFill>
                <a:latin typeface="Arial" panose="020B0604020202020204" pitchFamily="34" charset="0"/>
              </a:rPr>
              <a:t>Level 3 Cambridge Technical Introductory Diploma (</a:t>
            </a:r>
            <a:r>
              <a:rPr lang="en-US" sz="2800" b="1" dirty="0">
                <a:solidFill>
                  <a:srgbClr val="000000"/>
                </a:solidFill>
                <a:latin typeface="Arial" panose="020B0604020202020204" pitchFamily="34" charset="0"/>
              </a:rPr>
              <a:t>360 GLH</a:t>
            </a:r>
            <a:r>
              <a:rPr lang="en-US" sz="2800" dirty="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r>
              <a:rPr lang="en-US" sz="2800" dirty="0" smtClean="0">
                <a:solidFill>
                  <a:srgbClr val="000000"/>
                </a:solidFill>
                <a:latin typeface="Arial" panose="020B0604020202020204" pitchFamily="34" charset="0"/>
              </a:rPr>
              <a:t>.</a:t>
            </a:r>
          </a:p>
        </p:txBody>
      </p:sp>
      <p:graphicFrame>
        <p:nvGraphicFramePr>
          <p:cNvPr id="4" name="Table 3"/>
          <p:cNvGraphicFramePr>
            <a:graphicFrameLocks noGrp="1"/>
          </p:cNvGraphicFramePr>
          <p:nvPr>
            <p:extLst>
              <p:ext uri="{D42A27DB-BD31-4B8C-83A1-F6EECF244321}">
                <p14:modId xmlns:p14="http://schemas.microsoft.com/office/powerpoint/2010/main" val="580489143"/>
              </p:ext>
            </p:extLst>
          </p:nvPr>
        </p:nvGraphicFramePr>
        <p:xfrm>
          <a:off x="683568" y="3501008"/>
          <a:ext cx="7416824" cy="2251710"/>
        </p:xfrm>
        <a:graphic>
          <a:graphicData uri="http://schemas.openxmlformats.org/drawingml/2006/table">
            <a:tbl>
              <a:tblPr>
                <a:tableStyleId>{E8B1032C-EA38-4F05-BA0D-38AFFFC7BED3}</a:tableStyleId>
              </a:tblPr>
              <a:tblGrid>
                <a:gridCol w="2950340"/>
                <a:gridCol w="2499593"/>
                <a:gridCol w="1966891"/>
              </a:tblGrid>
              <a:tr h="190500">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dirty="0">
                          <a:effectLst/>
                          <a:latin typeface="Arial" panose="020B0604020202020204" pitchFamily="34" charset="0"/>
                          <a:cs typeface="Arial" panose="020B0604020202020204" pitchFamily="34" charset="0"/>
                        </a:rPr>
                        <a:t>104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Distinction*</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100 – 103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92 – 99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Merit</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84 – 91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Below 84</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Unclassified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13361582"/>
      </p:ext>
    </p:extLst>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51520" y="1052785"/>
            <a:ext cx="8568952" cy="5616575"/>
          </a:xfrm>
        </p:spPr>
        <p:txBody>
          <a:bodyPr>
            <a:noAutofit/>
          </a:bodyPr>
          <a:lstStyle/>
          <a:p>
            <a:pPr marL="255588" indent="-255588">
              <a:spcAft>
                <a:spcPts val="0"/>
              </a:spcAft>
              <a:buClr>
                <a:srgbClr val="00B050"/>
              </a:buClr>
              <a:buSzPct val="80000"/>
            </a:pPr>
            <a:r>
              <a:rPr lang="en-GB" sz="2070" b="1" dirty="0" smtClean="0"/>
              <a:t>Production</a:t>
            </a:r>
            <a:r>
              <a:rPr lang="en-GB" sz="2070" dirty="0" smtClean="0"/>
              <a:t> is also involved in preparing items for dispatch. This may involve simply packing the finished items – such as household goods or clothing – and transporting them to the dispatch section. In other cases, it may involve various finishing processes. For example, paper is produced in huge rolls. These may be transported intact but usually the paper is cut, boxed and packaged. It then looks like the paper you see in a stationery store.</a:t>
            </a:r>
          </a:p>
          <a:p>
            <a:pPr marL="365125" indent="-365125">
              <a:spcAft>
                <a:spcPts val="0"/>
              </a:spcAft>
              <a:buNone/>
            </a:pPr>
            <a:r>
              <a:rPr lang="en-GB" sz="2070" b="1" dirty="0" smtClean="0"/>
              <a:t>Production functions</a:t>
            </a:r>
          </a:p>
          <a:p>
            <a:pPr marL="255588" indent="-255588">
              <a:spcAft>
                <a:spcPts val="0"/>
              </a:spcAft>
              <a:buClr>
                <a:srgbClr val="00B050"/>
              </a:buClr>
              <a:buSzPct val="80000"/>
            </a:pPr>
            <a:r>
              <a:rPr lang="en-GB" sz="2070" dirty="0" smtClean="0"/>
              <a:t>Ordering (often buying) stocks of raw materials from approved suppliers</a:t>
            </a:r>
          </a:p>
          <a:p>
            <a:pPr marL="255588" indent="-255588">
              <a:spcAft>
                <a:spcPts val="0"/>
              </a:spcAft>
              <a:buClr>
                <a:srgbClr val="00B050"/>
              </a:buClr>
              <a:buSzPct val="80000"/>
            </a:pPr>
            <a:r>
              <a:rPr lang="en-GB" sz="2070" dirty="0" smtClean="0"/>
              <a:t>Storing and checking the stocks of raw materials</a:t>
            </a:r>
          </a:p>
          <a:p>
            <a:pPr marL="255588" indent="-255588">
              <a:spcAft>
                <a:spcPts val="0"/>
              </a:spcAft>
              <a:buClr>
                <a:srgbClr val="00B050"/>
              </a:buClr>
              <a:buSzPct val="80000"/>
            </a:pPr>
            <a:r>
              <a:rPr lang="en-GB" sz="2070" dirty="0" smtClean="0"/>
              <a:t>Planning production schedules to maximise machine capacity and staff levels</a:t>
            </a:r>
          </a:p>
          <a:p>
            <a:pPr marL="255588" indent="-255588">
              <a:spcAft>
                <a:spcPts val="0"/>
              </a:spcAft>
              <a:buClr>
                <a:srgbClr val="00B050"/>
              </a:buClr>
              <a:buSzPct val="80000"/>
            </a:pPr>
            <a:r>
              <a:rPr lang="en-GB" sz="2070" dirty="0" smtClean="0"/>
              <a:t>Producing or assembling the finished product</a:t>
            </a:r>
          </a:p>
          <a:p>
            <a:pPr marL="255588" indent="-255588">
              <a:spcAft>
                <a:spcPts val="0"/>
              </a:spcAft>
              <a:buClr>
                <a:srgbClr val="00B050"/>
              </a:buClr>
              <a:buSzPct val="80000"/>
            </a:pPr>
            <a:r>
              <a:rPr lang="en-GB" sz="2070" dirty="0" smtClean="0"/>
              <a:t>Checking the quality of the product throughout the production process</a:t>
            </a:r>
          </a:p>
          <a:p>
            <a:pPr marL="255588" indent="-255588">
              <a:spcAft>
                <a:spcPts val="0"/>
              </a:spcAft>
              <a:buClr>
                <a:srgbClr val="00B050"/>
              </a:buClr>
              <a:buSzPct val="80000"/>
            </a:pPr>
            <a:r>
              <a:rPr lang="en-GB" sz="2070" dirty="0" smtClean="0"/>
              <a:t>Checking production is on schedule and resolving delays or problems</a:t>
            </a:r>
          </a:p>
          <a:p>
            <a:pPr marL="255588" indent="-255588">
              <a:spcAft>
                <a:spcPts val="0"/>
              </a:spcAft>
              <a:buClr>
                <a:srgbClr val="00B050"/>
              </a:buClr>
              <a:buSzPct val="80000"/>
            </a:pPr>
            <a:r>
              <a:rPr lang="en-GB" sz="2070" dirty="0" smtClean="0"/>
              <a:t>Packing and storing the final products before distribution</a:t>
            </a:r>
          </a:p>
          <a:p>
            <a:pPr marL="255588" indent="-255588">
              <a:spcAft>
                <a:spcPts val="0"/>
              </a:spcAft>
              <a:buClr>
                <a:srgbClr val="00B050"/>
              </a:buClr>
              <a:buSzPct val="80000"/>
            </a:pPr>
            <a:r>
              <a:rPr lang="en-GB" sz="2070" dirty="0" smtClean="0"/>
              <a:t>Scheduling routine machinery inspections and maintenance</a:t>
            </a:r>
          </a:p>
          <a:p>
            <a:pPr marL="255588" indent="-255588">
              <a:spcAft>
                <a:spcPts val="0"/>
              </a:spcAft>
              <a:buClr>
                <a:srgbClr val="00B050"/>
              </a:buClr>
              <a:buSzPct val="80000"/>
            </a:pPr>
            <a:r>
              <a:rPr lang="en-GB" sz="2070" dirty="0" smtClean="0"/>
              <a:t>Carrying out repairs to machinery and equipment as required</a:t>
            </a:r>
            <a:endParaRPr lang="en-GB" sz="2070" dirty="0" smtClean="0"/>
          </a:p>
        </p:txBody>
      </p:sp>
      <p:sp>
        <p:nvSpPr>
          <p:cNvPr id="5" name="Title 2"/>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000" dirty="0" smtClean="0"/>
              <a:t>LO2 – Business Functional Areas – Production</a:t>
            </a:r>
            <a:endParaRPr lang="en-GB" sz="3000" dirty="0"/>
          </a:p>
        </p:txBody>
      </p:sp>
    </p:spTree>
    <p:extLst>
      <p:ext uri="{BB962C8B-B14F-4D97-AF65-F5344CB8AC3E}">
        <p14:creationId xmlns:p14="http://schemas.microsoft.com/office/powerpoint/2010/main" val="2492121914"/>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49683" y="1052339"/>
            <a:ext cx="8570789" cy="5761037"/>
          </a:xfrm>
        </p:spPr>
        <p:txBody>
          <a:bodyPr>
            <a:noAutofit/>
          </a:bodyPr>
          <a:lstStyle/>
          <a:p>
            <a:pPr marL="285750" indent="-285750">
              <a:spcAft>
                <a:spcPts val="0"/>
              </a:spcAft>
              <a:buClr>
                <a:srgbClr val="00B050"/>
              </a:buClr>
            </a:pPr>
            <a:r>
              <a:rPr lang="en-GB" sz="1900" b="1" dirty="0" smtClean="0"/>
              <a:t>Research and Development</a:t>
            </a:r>
            <a:r>
              <a:rPr lang="en-GB" sz="1900" dirty="0" smtClean="0"/>
              <a:t> - This </a:t>
            </a:r>
            <a:r>
              <a:rPr lang="en-GB" sz="1900" dirty="0" smtClean="0"/>
              <a:t>function is concerned with new product developments as well as improvements to existing products or product lines. In many industries, it also involves product design as well.</a:t>
            </a:r>
          </a:p>
          <a:p>
            <a:pPr marL="285750" indent="-285750">
              <a:spcAft>
                <a:spcPts val="0"/>
              </a:spcAft>
              <a:buClr>
                <a:srgbClr val="00B050"/>
              </a:buClr>
            </a:pPr>
            <a:r>
              <a:rPr lang="en-GB" sz="1900" dirty="0" smtClean="0"/>
              <a:t>Improvements to existing products are often ongoing as a result of market research or customer feedback. You can see these improvements around you all the time – such as ring-pull cans, microwavable containers for ready meals, transparent jug kettles and memory sticks for computers.</a:t>
            </a:r>
          </a:p>
          <a:p>
            <a:pPr marL="285750" indent="-285750">
              <a:spcAft>
                <a:spcPts val="0"/>
              </a:spcAft>
              <a:buClr>
                <a:srgbClr val="00B050"/>
              </a:buClr>
            </a:pPr>
            <a:r>
              <a:rPr lang="en-GB" sz="1900" dirty="0" smtClean="0"/>
              <a:t>New products may be developed because of scientific or technological scientific advances, such as mobile phones, new drugs, WiFi and satellite navigation systems. Or they may occur because someone has a good idea – such as Google or the Apple iPod.</a:t>
            </a:r>
          </a:p>
          <a:p>
            <a:pPr marL="285750" indent="-285750">
              <a:spcAft>
                <a:spcPts val="0"/>
              </a:spcAft>
              <a:buClr>
                <a:srgbClr val="00B050"/>
              </a:buClr>
            </a:pPr>
            <a:r>
              <a:rPr lang="en-GB" sz="1900" dirty="0" smtClean="0"/>
              <a:t>The word ‘research’ may conjure up ideas of scientists peering into microscopes but this is not always appropriate because research can be divided into two types. </a:t>
            </a:r>
          </a:p>
          <a:p>
            <a:pPr marL="568325" lvl="1" indent="-285750">
              <a:spcAft>
                <a:spcPts val="0"/>
              </a:spcAft>
              <a:buClr>
                <a:srgbClr val="00B050"/>
              </a:buClr>
              <a:buFont typeface="Arial" panose="020B0604020202020204" pitchFamily="34" charset="0"/>
              <a:buChar char="•"/>
            </a:pPr>
            <a:r>
              <a:rPr lang="en-GB" sz="1900" b="1" dirty="0" smtClean="0"/>
              <a:t>Pure research</a:t>
            </a:r>
            <a:r>
              <a:rPr lang="en-GB" sz="1900" dirty="0" smtClean="0"/>
              <a:t> aims to help us to learn and understand more about anything – from outer space to DNA. It is mainly carried out by universities and scientific establishments. </a:t>
            </a:r>
          </a:p>
          <a:p>
            <a:pPr marL="568325" lvl="1" indent="-285750">
              <a:spcAft>
                <a:spcPts val="0"/>
              </a:spcAft>
              <a:buClr>
                <a:srgbClr val="00B050"/>
              </a:buClr>
              <a:buFont typeface="Arial" panose="020B0604020202020204" pitchFamily="34" charset="0"/>
              <a:buChar char="•"/>
            </a:pPr>
            <a:r>
              <a:rPr lang="en-GB" sz="1900" b="1" dirty="0" smtClean="0"/>
              <a:t>Applied research </a:t>
            </a:r>
            <a:r>
              <a:rPr lang="en-GB" sz="1900" dirty="0" smtClean="0"/>
              <a:t>is focused investigation into how new discoveries can be used to improve products – such as non-stick pans, which were developed from space research. This is the type of research done in most businesses.</a:t>
            </a:r>
          </a:p>
        </p:txBody>
      </p:sp>
      <p:sp>
        <p:nvSpPr>
          <p:cNvPr id="5" name="Title 2"/>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200" dirty="0" smtClean="0"/>
              <a:t>LO2 – Business Functional Areas – Research and Development</a:t>
            </a:r>
            <a:endParaRPr lang="en-GB" sz="2200" dirty="0"/>
          </a:p>
        </p:txBody>
      </p:sp>
    </p:spTree>
    <p:extLst>
      <p:ext uri="{BB962C8B-B14F-4D97-AF65-F5344CB8AC3E}">
        <p14:creationId xmlns:p14="http://schemas.microsoft.com/office/powerpoint/2010/main" val="3240541002"/>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51521" y="1052736"/>
            <a:ext cx="8568952" cy="5711825"/>
          </a:xfrm>
        </p:spPr>
        <p:txBody>
          <a:bodyPr>
            <a:noAutofit/>
          </a:bodyPr>
          <a:lstStyle/>
          <a:p>
            <a:pPr marL="285750" indent="-285750">
              <a:spcAft>
                <a:spcPts val="0"/>
              </a:spcAft>
              <a:buClr>
                <a:srgbClr val="00B050"/>
              </a:buClr>
              <a:buSzPct val="80000"/>
            </a:pPr>
            <a:r>
              <a:rPr lang="en-GB" sz="2000" dirty="0" smtClean="0"/>
              <a:t>R &amp; D staff aim to work with designers to develop a usable product that can be manufactured at a reasonable cost, sold at a competitive price and is safe to use. The activities undertaken, however, can vary considerably, depending upon the industry. Trying to discover new, safe drugs is very different to improving car performance. For that reason, R&amp;D attracts staff who are very experienced in their own industry and also in their own field – from software developers to food technologists.</a:t>
            </a:r>
          </a:p>
          <a:p>
            <a:pPr marL="285750" indent="-285750">
              <a:spcAft>
                <a:spcPts val="0"/>
              </a:spcAft>
              <a:buClr>
                <a:srgbClr val="00B050"/>
              </a:buClr>
              <a:buSzPct val="80000"/>
            </a:pPr>
            <a:r>
              <a:rPr lang="en-GB" sz="2000" dirty="0" smtClean="0"/>
              <a:t>Many organisations aim to continually improve both product design and performance. </a:t>
            </a:r>
          </a:p>
          <a:p>
            <a:pPr marL="519113" lvl="1" indent="-263525">
              <a:spcAft>
                <a:spcPts val="0"/>
              </a:spcAft>
              <a:buClr>
                <a:srgbClr val="00B050"/>
              </a:buClr>
              <a:buFont typeface="Arial" panose="020B0604020202020204" pitchFamily="34" charset="0"/>
              <a:buChar char="•"/>
            </a:pPr>
            <a:r>
              <a:rPr lang="en-GB" sz="2000" b="1" dirty="0" smtClean="0"/>
              <a:t>Industrial design </a:t>
            </a:r>
            <a:r>
              <a:rPr lang="en-GB" sz="2000" dirty="0" smtClean="0"/>
              <a:t>relates to the appearance of a product – from a computer to a car, or even the packaging of a standard product – from perfume to soap. Designers want their product to stand out from its competitors and to look attractive, such as the iMac. Today, most products are designed using Computer Aided Design (CAD) packages, which enable a designer to sketch a basic shape and then vary the dimensions, angles and sizes of certain parts. The product can even undergo stress testing by computer. </a:t>
            </a:r>
          </a:p>
          <a:p>
            <a:pPr marL="519113" lvl="1" indent="-263525">
              <a:spcAft>
                <a:spcPts val="0"/>
              </a:spcAft>
              <a:buClr>
                <a:srgbClr val="00B050"/>
              </a:buClr>
              <a:buFont typeface="Arial" panose="020B0604020202020204" pitchFamily="34" charset="0"/>
              <a:buChar char="•"/>
            </a:pPr>
            <a:r>
              <a:rPr lang="en-GB" sz="2000" b="1" dirty="0" smtClean="0"/>
              <a:t>Engineering design </a:t>
            </a:r>
            <a:r>
              <a:rPr lang="en-GB" sz="2000" dirty="0" smtClean="0"/>
              <a:t>relates to product performance; for example, for a computer, this means more memory and greater operating speed.</a:t>
            </a:r>
          </a:p>
        </p:txBody>
      </p:sp>
      <p:sp>
        <p:nvSpPr>
          <p:cNvPr id="5" name="Title 2"/>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200" dirty="0" smtClean="0"/>
              <a:t>LO2 – Business Functional Areas – Research and Development</a:t>
            </a:r>
            <a:endParaRPr lang="en-GB" sz="2200" dirty="0"/>
          </a:p>
        </p:txBody>
      </p:sp>
    </p:spTree>
    <p:extLst>
      <p:ext uri="{BB962C8B-B14F-4D97-AF65-F5344CB8AC3E}">
        <p14:creationId xmlns:p14="http://schemas.microsoft.com/office/powerpoint/2010/main" val="419699190"/>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49683" y="1051768"/>
            <a:ext cx="8570789" cy="5689600"/>
          </a:xfrm>
        </p:spPr>
        <p:txBody>
          <a:bodyPr>
            <a:noAutofit/>
          </a:bodyPr>
          <a:lstStyle/>
          <a:p>
            <a:pPr marL="285750" indent="-285750">
              <a:spcAft>
                <a:spcPts val="0"/>
              </a:spcAft>
              <a:buClr>
                <a:srgbClr val="00B050"/>
              </a:buClr>
              <a:buSzPct val="80000"/>
            </a:pPr>
            <a:r>
              <a:rPr lang="en-GB" sz="2090" dirty="0" smtClean="0"/>
              <a:t>Technological advances through </a:t>
            </a:r>
            <a:r>
              <a:rPr lang="en-GB" sz="2090" b="1" dirty="0" smtClean="0"/>
              <a:t>R &amp; D </a:t>
            </a:r>
            <a:r>
              <a:rPr lang="en-GB" sz="2090" dirty="0" smtClean="0"/>
              <a:t>not only affect our lives but also the ways in which businesses operate. New developments in computer software and hardware have changed the way all departments create, store and share data and communicate with their customers; and new types of machinery and equipment have revolutionised many production processes.</a:t>
            </a:r>
          </a:p>
          <a:p>
            <a:pPr marL="285750" indent="-285750">
              <a:spcAft>
                <a:spcPts val="0"/>
              </a:spcAft>
              <a:buClr>
                <a:srgbClr val="00B050"/>
              </a:buClr>
              <a:buSzPct val="80000"/>
            </a:pPr>
            <a:r>
              <a:rPr lang="en-GB" sz="2090" b="1" dirty="0" smtClean="0"/>
              <a:t>R &amp; D functions </a:t>
            </a:r>
            <a:r>
              <a:rPr lang="en-GB" sz="2090" dirty="0" smtClean="0"/>
              <a:t>- Note that the exact activities will depend upon the industry.</a:t>
            </a:r>
          </a:p>
          <a:p>
            <a:pPr marL="568325" lvl="1">
              <a:spcAft>
                <a:spcPts val="0"/>
              </a:spcAft>
              <a:buClr>
                <a:srgbClr val="00B050"/>
              </a:buClr>
              <a:buFont typeface="Arial" panose="020B0604020202020204" pitchFamily="34" charset="0"/>
              <a:buChar char="•"/>
            </a:pPr>
            <a:r>
              <a:rPr lang="en-GB" sz="2090" dirty="0" smtClean="0"/>
              <a:t>Pharmaceutical industry, scientists research and develop new medicines and drugs</a:t>
            </a:r>
          </a:p>
          <a:p>
            <a:pPr marL="568325" lvl="1">
              <a:spcAft>
                <a:spcPts val="0"/>
              </a:spcAft>
              <a:buClr>
                <a:srgbClr val="00B050"/>
              </a:buClr>
              <a:buFont typeface="Arial" panose="020B0604020202020204" pitchFamily="34" charset="0"/>
              <a:buChar char="•"/>
            </a:pPr>
            <a:r>
              <a:rPr lang="en-GB" sz="2090" dirty="0" smtClean="0"/>
              <a:t>Food industry, technologists work with chefs to prepare new products such as ready meals, sauces or flavourings.</a:t>
            </a:r>
          </a:p>
          <a:p>
            <a:pPr marL="568325" lvl="1">
              <a:spcAft>
                <a:spcPts val="0"/>
              </a:spcAft>
              <a:buClr>
                <a:srgbClr val="00B050"/>
              </a:buClr>
              <a:buFont typeface="Arial" panose="020B0604020202020204" pitchFamily="34" charset="0"/>
              <a:buChar char="•"/>
            </a:pPr>
            <a:r>
              <a:rPr lang="en-GB" sz="2090" dirty="0" smtClean="0"/>
              <a:t>Electronic and IT companies concentrate on new technology products and software, such as HD televisions, the X-box 360 and iPod accessories</a:t>
            </a:r>
          </a:p>
          <a:p>
            <a:pPr marL="568325" lvl="1">
              <a:spcAft>
                <a:spcPts val="0"/>
              </a:spcAft>
              <a:buClr>
                <a:srgbClr val="00B050"/>
              </a:buClr>
              <a:buFont typeface="Arial" panose="020B0604020202020204" pitchFamily="34" charset="0"/>
              <a:buChar char="•"/>
            </a:pPr>
            <a:r>
              <a:rPr lang="en-GB" sz="2090" dirty="0" smtClean="0"/>
              <a:t>Aerospace and Car industries, engineers focus on improving performance and safety whilst reducing emissions or noise. Designers concentrate on the shape and look, both internally and externally</a:t>
            </a:r>
            <a:endParaRPr lang="en-GB" sz="2090" dirty="0" smtClean="0"/>
          </a:p>
        </p:txBody>
      </p:sp>
      <p:sp>
        <p:nvSpPr>
          <p:cNvPr id="5" name="Title 2"/>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200" dirty="0" smtClean="0"/>
              <a:t>LO2 – Business Functional Areas – Research and Development</a:t>
            </a:r>
            <a:endParaRPr lang="en-GB" sz="2200" dirty="0"/>
          </a:p>
        </p:txBody>
      </p:sp>
    </p:spTree>
    <p:extLst>
      <p:ext uri="{BB962C8B-B14F-4D97-AF65-F5344CB8AC3E}">
        <p14:creationId xmlns:p14="http://schemas.microsoft.com/office/powerpoint/2010/main" val="4124943967"/>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49683" y="1052736"/>
            <a:ext cx="8570789" cy="5544616"/>
          </a:xfrm>
        </p:spPr>
        <p:txBody>
          <a:bodyPr>
            <a:noAutofit/>
          </a:bodyPr>
          <a:lstStyle/>
          <a:p>
            <a:pPr marL="346075" indent="-346075">
              <a:spcAft>
                <a:spcPts val="0"/>
              </a:spcAft>
              <a:buClr>
                <a:srgbClr val="00B050"/>
              </a:buClr>
              <a:buSzPct val="80000"/>
            </a:pPr>
            <a:r>
              <a:rPr lang="en-GB" sz="1860" dirty="0" smtClean="0"/>
              <a:t>No functional area in a business organisation can work in isolation. In a small firm, links and interactions between people responsible for different functions are usually informal and continuous. Sales people know which customers still owe money and must not be sold any more goods on credit until a bill has been paid; the manager knows which members of staff are keen and hardworking, without being told, and a customer query can quickly be solved by asking everyone in the office for advice</a:t>
            </a:r>
            <a:r>
              <a:rPr lang="en-GB" sz="1860" dirty="0" smtClean="0"/>
              <a:t>.</a:t>
            </a:r>
            <a:endParaRPr lang="en-GB" sz="1860" dirty="0" smtClean="0"/>
          </a:p>
          <a:p>
            <a:pPr marL="346075" indent="-346075">
              <a:spcAft>
                <a:spcPts val="0"/>
              </a:spcAft>
              <a:buClr>
                <a:srgbClr val="00B050"/>
              </a:buClr>
              <a:buSzPct val="80000"/>
            </a:pPr>
            <a:r>
              <a:rPr lang="en-GB" sz="1860" dirty="0" smtClean="0"/>
              <a:t>The situation is different in a larger organisation because people may work in separate areas or departments and rarely meet each other. However, all areas still need information and support from each other for the organisation to operate effectively. Constant communication and cooperation is essential for the business to achieve its aims and objectives. This often means that joint decisions have to be made between departmental managers, or their staff, to take account of everyone’s needs</a:t>
            </a:r>
            <a:r>
              <a:rPr lang="en-GB" sz="1860" dirty="0" smtClean="0"/>
              <a:t>.</a:t>
            </a:r>
          </a:p>
          <a:p>
            <a:pPr marL="346075" indent="-346075">
              <a:spcAft>
                <a:spcPts val="0"/>
              </a:spcAft>
              <a:buClr>
                <a:srgbClr val="00B050"/>
              </a:buClr>
              <a:buSzPct val="80000"/>
            </a:pPr>
            <a:r>
              <a:rPr lang="en-US" sz="1860" dirty="0" smtClean="0"/>
              <a:t>But when things do not work, business breaks down. E.g. the </a:t>
            </a:r>
            <a:r>
              <a:rPr lang="en-US" sz="1860" dirty="0"/>
              <a:t>actions of the sales function may impact on the operations management function if output needs to be increased. If the sales function fails to inform the operations management function of the likely increase in sales, there may be insufficient products to sell</a:t>
            </a:r>
            <a:r>
              <a:rPr lang="en-US" sz="1860" dirty="0" smtClean="0"/>
              <a:t>.</a:t>
            </a:r>
          </a:p>
          <a:p>
            <a:pPr marL="0" indent="0">
              <a:spcAft>
                <a:spcPts val="0"/>
              </a:spcAft>
              <a:buClr>
                <a:srgbClr val="00B050"/>
              </a:buClr>
              <a:buSzPct val="80000"/>
              <a:buNone/>
            </a:pPr>
            <a:r>
              <a:rPr lang="en-US" sz="1860" b="1" dirty="0" smtClean="0">
                <a:solidFill>
                  <a:srgbClr val="FF0000"/>
                </a:solidFill>
              </a:rPr>
              <a:t>LO2 - Task 04 </a:t>
            </a:r>
            <a:r>
              <a:rPr lang="en-US" sz="1860" dirty="0" smtClean="0">
                <a:solidFill>
                  <a:srgbClr val="FF0000"/>
                </a:solidFill>
              </a:rPr>
              <a:t>– Within your 2 businesses, define the difficulties faced when functional areas fail to effectively communicate.</a:t>
            </a:r>
            <a:endParaRPr lang="en-GB" sz="1860" dirty="0">
              <a:solidFill>
                <a:srgbClr val="FF0000"/>
              </a:solidFill>
            </a:endParaRPr>
          </a:p>
        </p:txBody>
      </p:sp>
      <p:sp>
        <p:nvSpPr>
          <p:cNvPr id="17"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600" dirty="0" smtClean="0"/>
              <a:t>LO2 - </a:t>
            </a:r>
            <a:r>
              <a:rPr lang="en-GB" sz="3600" dirty="0" smtClean="0"/>
              <a:t>Functional </a:t>
            </a:r>
            <a:r>
              <a:rPr lang="en-GB" sz="3600" dirty="0" smtClean="0"/>
              <a:t>Area Relationships</a:t>
            </a:r>
            <a:endParaRPr lang="en-GB" sz="3600" dirty="0"/>
          </a:p>
        </p:txBody>
      </p:sp>
    </p:spTree>
    <p:extLst>
      <p:ext uri="{BB962C8B-B14F-4D97-AF65-F5344CB8AC3E}">
        <p14:creationId xmlns:p14="http://schemas.microsoft.com/office/powerpoint/2010/main" val="1302644177"/>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49683" y="1052785"/>
            <a:ext cx="8570789" cy="1008063"/>
          </a:xfrm>
        </p:spPr>
        <p:txBody>
          <a:bodyPr>
            <a:noAutofit/>
          </a:bodyPr>
          <a:lstStyle/>
          <a:p>
            <a:pPr marL="285750" indent="-285750">
              <a:buClr>
                <a:srgbClr val="00B050"/>
              </a:buClr>
              <a:buSzPct val="80000"/>
              <a:buFont typeface="Wingdings 3" panose="05040102010807070707" pitchFamily="18" charset="2"/>
              <a:buChar char=""/>
            </a:pPr>
            <a:r>
              <a:rPr lang="en-GB" sz="1700" dirty="0" smtClean="0"/>
              <a:t>Some of the reasons why departmental links are essential are shown in the table below, which identifies some of the key issues over which functional areas need to communicate.</a:t>
            </a:r>
          </a:p>
          <a:p>
            <a:pPr marL="0" indent="0">
              <a:buNone/>
            </a:pPr>
            <a:endParaRPr lang="en-GB" sz="1800" dirty="0" smtClean="0"/>
          </a:p>
        </p:txBody>
      </p:sp>
      <p:graphicFrame>
        <p:nvGraphicFramePr>
          <p:cNvPr id="4" name="Table 3"/>
          <p:cNvGraphicFramePr>
            <a:graphicFrameLocks noGrp="1"/>
          </p:cNvGraphicFramePr>
          <p:nvPr>
            <p:extLst>
              <p:ext uri="{D42A27DB-BD31-4B8C-83A1-F6EECF244321}">
                <p14:modId xmlns:p14="http://schemas.microsoft.com/office/powerpoint/2010/main" val="1064187175"/>
              </p:ext>
            </p:extLst>
          </p:nvPr>
        </p:nvGraphicFramePr>
        <p:xfrm>
          <a:off x="251520" y="1762080"/>
          <a:ext cx="8640960" cy="4907280"/>
        </p:xfrm>
        <a:graphic>
          <a:graphicData uri="http://schemas.openxmlformats.org/drawingml/2006/table">
            <a:tbl>
              <a:tblPr firstRow="1" bandRow="1">
                <a:tableStyleId>{5C22544A-7EE6-4342-B048-85BDC9FD1C3A}</a:tableStyleId>
              </a:tblPr>
              <a:tblGrid>
                <a:gridCol w="1983171"/>
                <a:gridCol w="6657789"/>
              </a:tblGrid>
              <a:tr h="370840">
                <a:tc>
                  <a:txBody>
                    <a:bodyPr/>
                    <a:lstStyle/>
                    <a:p>
                      <a:pPr algn="ctr"/>
                      <a:r>
                        <a:rPr kumimoji="0" lang="en-GB" sz="1800" b="1" kern="1200" baseline="0" dirty="0" smtClean="0">
                          <a:solidFill>
                            <a:schemeClr val="tx1"/>
                          </a:solidFill>
                          <a:latin typeface="Calibri" pitchFamily="34" charset="0"/>
                          <a:ea typeface="+mn-ea"/>
                          <a:cs typeface="Calibri" pitchFamily="34" charset="0"/>
                        </a:rPr>
                        <a:t>Functional Area</a:t>
                      </a:r>
                      <a:endParaRPr lang="en-GB" sz="1800" dirty="0">
                        <a:solidFill>
                          <a:schemeClr val="tx1"/>
                        </a:solidFill>
                        <a:latin typeface="Calibri" pitchFamily="34" charset="0"/>
                        <a:cs typeface="Calibri" pitchFamily="34" charset="0"/>
                      </a:endParaRPr>
                    </a:p>
                  </a:txBody>
                  <a:tcPr/>
                </a:tc>
                <a:tc>
                  <a:txBody>
                    <a:bodyPr/>
                    <a:lstStyle/>
                    <a:p>
                      <a:pPr algn="ctr"/>
                      <a:r>
                        <a:rPr lang="en-GB" sz="1800" dirty="0" smtClean="0">
                          <a:solidFill>
                            <a:schemeClr val="tx1"/>
                          </a:solidFill>
                          <a:latin typeface="Calibri" pitchFamily="34" charset="0"/>
                          <a:cs typeface="Calibri" pitchFamily="34" charset="0"/>
                        </a:rPr>
                        <a:t>Links</a:t>
                      </a:r>
                      <a:endParaRPr lang="en-GB" sz="1800" dirty="0">
                        <a:solidFill>
                          <a:schemeClr val="tx1"/>
                        </a:solidFill>
                        <a:latin typeface="Calibri" pitchFamily="34" charset="0"/>
                        <a:cs typeface="Calibri" pitchFamily="34" charset="0"/>
                      </a:endParaRPr>
                    </a:p>
                  </a:txBody>
                  <a:tcPr/>
                </a:tc>
              </a:tr>
              <a:tr h="133216">
                <a:tc>
                  <a:txBody>
                    <a:bodyPr/>
                    <a:lstStyle/>
                    <a:p>
                      <a:pPr algn="ctr"/>
                      <a:r>
                        <a:rPr kumimoji="0" lang="en-GB" sz="1340" b="1" kern="1200" baseline="0" dirty="0" smtClean="0">
                          <a:solidFill>
                            <a:schemeClr val="tx1"/>
                          </a:solidFill>
                          <a:latin typeface="Calibri" pitchFamily="34" charset="0"/>
                          <a:ea typeface="+mn-ea"/>
                          <a:cs typeface="Calibri" pitchFamily="34" charset="0"/>
                        </a:rPr>
                        <a:t>Sales and Production</a:t>
                      </a:r>
                      <a:endParaRPr lang="en-GB" sz="1340" b="1" dirty="0">
                        <a:solidFill>
                          <a:schemeClr val="tx1"/>
                        </a:solidFill>
                        <a:latin typeface="Calibri" pitchFamily="34" charset="0"/>
                        <a:cs typeface="Calibri" pitchFamily="34" charset="0"/>
                      </a:endParaRPr>
                    </a:p>
                  </a:txBody>
                  <a:tcPr anchor="ctr"/>
                </a:tc>
                <a:tc>
                  <a:txBody>
                    <a:bodyPr/>
                    <a:lstStyle/>
                    <a:p>
                      <a:r>
                        <a:rPr kumimoji="0" lang="en-GB" sz="1340" kern="1200" baseline="0" dirty="0" smtClean="0">
                          <a:solidFill>
                            <a:schemeClr val="tx1"/>
                          </a:solidFill>
                          <a:latin typeface="Calibri" pitchFamily="34" charset="0"/>
                          <a:ea typeface="+mn-ea"/>
                          <a:cs typeface="Calibri" pitchFamily="34" charset="0"/>
                        </a:rPr>
                        <a:t>Sales must know production schedules and agree delivery dates of orders with Production so customers are not promised dates which cannot be met.</a:t>
                      </a:r>
                    </a:p>
                    <a:p>
                      <a:r>
                        <a:rPr kumimoji="0" lang="en-GB" sz="1340" kern="1200" baseline="0" dirty="0" smtClean="0">
                          <a:solidFill>
                            <a:schemeClr val="tx1"/>
                          </a:solidFill>
                          <a:latin typeface="Calibri" pitchFamily="34" charset="0"/>
                          <a:ea typeface="+mn-ea"/>
                          <a:cs typeface="Calibri" pitchFamily="34" charset="0"/>
                        </a:rPr>
                        <a:t>Production must tell Sales about production problems which will affect customers.</a:t>
                      </a:r>
                    </a:p>
                  </a:txBody>
                  <a:tcPr anchor="ctr"/>
                </a:tc>
              </a:tr>
              <a:tr h="121776">
                <a:tc>
                  <a:txBody>
                    <a:bodyPr/>
                    <a:lstStyle/>
                    <a:p>
                      <a:pPr algn="ctr"/>
                      <a:r>
                        <a:rPr kumimoji="0" lang="en-GB" sz="1340" b="1" kern="1200" baseline="0" dirty="0" smtClean="0">
                          <a:solidFill>
                            <a:schemeClr val="tx1"/>
                          </a:solidFill>
                          <a:latin typeface="Calibri" pitchFamily="34" charset="0"/>
                          <a:ea typeface="+mn-ea"/>
                          <a:cs typeface="Calibri" pitchFamily="34" charset="0"/>
                        </a:rPr>
                        <a:t>Sales and Finance </a:t>
                      </a:r>
                      <a:endParaRPr lang="en-GB" sz="1340" b="1" dirty="0">
                        <a:solidFill>
                          <a:schemeClr val="tx1"/>
                        </a:solidFill>
                        <a:latin typeface="Calibri" pitchFamily="34" charset="0"/>
                        <a:cs typeface="Calibri" pitchFamily="34" charset="0"/>
                      </a:endParaRPr>
                    </a:p>
                  </a:txBody>
                  <a:tcPr anchor="ctr"/>
                </a:tc>
                <a:tc>
                  <a:txBody>
                    <a:bodyPr/>
                    <a:lstStyle/>
                    <a:p>
                      <a:r>
                        <a:rPr kumimoji="0" lang="en-GB" sz="1340" kern="1200" baseline="0" dirty="0" smtClean="0">
                          <a:solidFill>
                            <a:schemeClr val="tx1"/>
                          </a:solidFill>
                          <a:latin typeface="Calibri" pitchFamily="34" charset="0"/>
                          <a:ea typeface="+mn-ea"/>
                          <a:cs typeface="Calibri" pitchFamily="34" charset="0"/>
                        </a:rPr>
                        <a:t>Finance must know about customer enquiries to check their credit rating before sales are made. Finance will be involved when discounts are agreed or when there are problems with customer payments.</a:t>
                      </a:r>
                    </a:p>
                  </a:txBody>
                  <a:tcPr anchor="ctr"/>
                </a:tc>
              </a:tr>
              <a:tr h="0">
                <a:tc>
                  <a:txBody>
                    <a:bodyPr/>
                    <a:lstStyle/>
                    <a:p>
                      <a:pPr algn="ctr"/>
                      <a:r>
                        <a:rPr kumimoji="0" lang="en-GB" sz="1340" b="1" kern="1200" baseline="0" dirty="0" smtClean="0">
                          <a:solidFill>
                            <a:schemeClr val="tx1"/>
                          </a:solidFill>
                          <a:latin typeface="Calibri" pitchFamily="34" charset="0"/>
                          <a:ea typeface="+mn-ea"/>
                          <a:cs typeface="Calibri" pitchFamily="34" charset="0"/>
                        </a:rPr>
                        <a:t>Distribution and Finance</a:t>
                      </a:r>
                    </a:p>
                  </a:txBody>
                  <a:tcPr anchor="ctr"/>
                </a:tc>
                <a:tc>
                  <a:txBody>
                    <a:bodyPr/>
                    <a:lstStyle/>
                    <a:p>
                      <a:r>
                        <a:rPr kumimoji="0" lang="en-GB" sz="1340" kern="1200" baseline="0" dirty="0" smtClean="0">
                          <a:solidFill>
                            <a:schemeClr val="tx1"/>
                          </a:solidFill>
                          <a:latin typeface="Calibri" pitchFamily="34" charset="0"/>
                          <a:ea typeface="+mn-ea"/>
                          <a:cs typeface="Calibri" pitchFamily="34" charset="0"/>
                        </a:rPr>
                        <a:t>Finance must know when goods have been despatched so that invoices can be sent out.</a:t>
                      </a:r>
                    </a:p>
                  </a:txBody>
                  <a:tcPr anchor="ctr"/>
                </a:tc>
              </a:tr>
              <a:tr h="370840">
                <a:tc>
                  <a:txBody>
                    <a:bodyPr/>
                    <a:lstStyle/>
                    <a:p>
                      <a:pPr algn="ctr"/>
                      <a:r>
                        <a:rPr kumimoji="0" lang="en-GB" sz="1340" b="1" kern="1200" baseline="0" dirty="0" smtClean="0">
                          <a:solidFill>
                            <a:schemeClr val="tx1"/>
                          </a:solidFill>
                          <a:latin typeface="Calibri" pitchFamily="34" charset="0"/>
                          <a:ea typeface="+mn-ea"/>
                          <a:cs typeface="Calibri" pitchFamily="34" charset="0"/>
                        </a:rPr>
                        <a:t>Distribution and Sales</a:t>
                      </a:r>
                    </a:p>
                  </a:txBody>
                  <a:tcPr anchor="ctr"/>
                </a:tc>
                <a:tc>
                  <a:txBody>
                    <a:bodyPr/>
                    <a:lstStyle/>
                    <a:p>
                      <a:r>
                        <a:rPr kumimoji="0" lang="en-GB" sz="1340" kern="1200" baseline="0" dirty="0" smtClean="0">
                          <a:solidFill>
                            <a:schemeClr val="tx1"/>
                          </a:solidFill>
                          <a:latin typeface="Calibri" pitchFamily="34" charset="0"/>
                          <a:ea typeface="+mn-ea"/>
                          <a:cs typeface="Calibri" pitchFamily="34" charset="0"/>
                        </a:rPr>
                        <a:t>Sales must be able to inform customers when deliveries are due and be aware of any problems.</a:t>
                      </a:r>
                    </a:p>
                  </a:txBody>
                  <a:tcPr anchor="ctr"/>
                </a:tc>
              </a:tr>
              <a:tr h="370840">
                <a:tc>
                  <a:txBody>
                    <a:bodyPr/>
                    <a:lstStyle/>
                    <a:p>
                      <a:pPr algn="ctr"/>
                      <a:r>
                        <a:rPr kumimoji="0" lang="en-GB" sz="1340" b="1" kern="1200" baseline="0" dirty="0" smtClean="0">
                          <a:solidFill>
                            <a:schemeClr val="tx1"/>
                          </a:solidFill>
                          <a:latin typeface="Calibri" pitchFamily="34" charset="0"/>
                          <a:ea typeface="+mn-ea"/>
                          <a:cs typeface="Calibri" pitchFamily="34" charset="0"/>
                        </a:rPr>
                        <a:t>Sales and Marketing </a:t>
                      </a:r>
                    </a:p>
                  </a:txBody>
                  <a:tcPr anchor="ctr"/>
                </a:tc>
                <a:tc>
                  <a:txBody>
                    <a:bodyPr/>
                    <a:lstStyle/>
                    <a:p>
                      <a:r>
                        <a:rPr kumimoji="0" lang="en-GB" sz="1340" kern="1200" baseline="0" dirty="0" smtClean="0">
                          <a:solidFill>
                            <a:schemeClr val="tx1"/>
                          </a:solidFill>
                          <a:latin typeface="Calibri" pitchFamily="34" charset="0"/>
                          <a:ea typeface="+mn-ea"/>
                          <a:cs typeface="Calibri" pitchFamily="34" charset="0"/>
                        </a:rPr>
                        <a:t>Must liaise over sales promotions and adverts so that sales staff can expect/handle enquiries. </a:t>
                      </a:r>
                    </a:p>
                  </a:txBody>
                  <a:tcPr anchor="ctr"/>
                </a:tc>
              </a:tr>
              <a:tr h="137368">
                <a:tc>
                  <a:txBody>
                    <a:bodyPr/>
                    <a:lstStyle/>
                    <a:p>
                      <a:pPr algn="ctr"/>
                      <a:r>
                        <a:rPr kumimoji="0" lang="en-GB" sz="1340" b="1" kern="1200" baseline="0" dirty="0" smtClean="0">
                          <a:solidFill>
                            <a:schemeClr val="tx1"/>
                          </a:solidFill>
                          <a:latin typeface="Calibri" pitchFamily="34" charset="0"/>
                          <a:ea typeface="+mn-ea"/>
                          <a:cs typeface="Calibri" pitchFamily="34" charset="0"/>
                        </a:rPr>
                        <a:t>Finance and other depts.</a:t>
                      </a:r>
                    </a:p>
                  </a:txBody>
                  <a:tcPr anchor="ctr"/>
                </a:tc>
                <a:tc>
                  <a:txBody>
                    <a:bodyPr/>
                    <a:lstStyle/>
                    <a:p>
                      <a:r>
                        <a:rPr kumimoji="0" lang="en-GB" sz="1340" kern="1200" baseline="0" dirty="0" smtClean="0">
                          <a:solidFill>
                            <a:schemeClr val="tx1"/>
                          </a:solidFill>
                          <a:latin typeface="Calibri" pitchFamily="34" charset="0"/>
                          <a:ea typeface="+mn-ea"/>
                          <a:cs typeface="Calibri" pitchFamily="34" charset="0"/>
                        </a:rPr>
                        <a:t>Finance monitors departmental spending and the achievement of financial targets.</a:t>
                      </a:r>
                    </a:p>
                  </a:txBody>
                  <a:tcPr anchor="ctr"/>
                </a:tc>
              </a:tr>
              <a:tr h="370840">
                <a:tc>
                  <a:txBody>
                    <a:bodyPr/>
                    <a:lstStyle/>
                    <a:p>
                      <a:pPr algn="ctr"/>
                      <a:r>
                        <a:rPr kumimoji="0" lang="en-GB" sz="1340" b="1" kern="1200" baseline="0" dirty="0" smtClean="0">
                          <a:solidFill>
                            <a:schemeClr val="tx1"/>
                          </a:solidFill>
                          <a:latin typeface="Calibri" pitchFamily="34" charset="0"/>
                          <a:ea typeface="+mn-ea"/>
                          <a:cs typeface="Calibri" pitchFamily="34" charset="0"/>
                        </a:rPr>
                        <a:t>HR and Finance</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340" kern="1200" baseline="0" dirty="0" smtClean="0">
                          <a:solidFill>
                            <a:schemeClr val="tx1"/>
                          </a:solidFill>
                          <a:latin typeface="Calibri" pitchFamily="34" charset="0"/>
                          <a:ea typeface="+mn-ea"/>
                          <a:cs typeface="Calibri" pitchFamily="34" charset="0"/>
                        </a:rPr>
                        <a:t>Will liaise over salary increases and bonuses.</a:t>
                      </a:r>
                    </a:p>
                  </a:txBody>
                  <a:tcPr anchor="ctr"/>
                </a:tc>
              </a:tr>
              <a:tr h="370840">
                <a:tc>
                  <a:txBody>
                    <a:bodyPr/>
                    <a:lstStyle/>
                    <a:p>
                      <a:pPr algn="ctr"/>
                      <a:r>
                        <a:rPr kumimoji="0" lang="en-GB" sz="1340" b="1" kern="1200" baseline="0" dirty="0" smtClean="0">
                          <a:solidFill>
                            <a:schemeClr val="tx1"/>
                          </a:solidFill>
                          <a:latin typeface="Calibri" pitchFamily="34" charset="0"/>
                          <a:ea typeface="+mn-ea"/>
                          <a:cs typeface="Calibri" pitchFamily="34" charset="0"/>
                        </a:rPr>
                        <a:t>Customer Service, Sales and Marketing</a:t>
                      </a:r>
                    </a:p>
                  </a:txBody>
                  <a:tcPr anchor="ctr"/>
                </a:tc>
                <a:tc>
                  <a:txBody>
                    <a:bodyPr/>
                    <a:lstStyle/>
                    <a:p>
                      <a:r>
                        <a:rPr kumimoji="0" lang="en-GB" sz="1340" kern="1200" baseline="0" dirty="0" smtClean="0">
                          <a:solidFill>
                            <a:schemeClr val="tx1"/>
                          </a:solidFill>
                          <a:latin typeface="Calibri" pitchFamily="34" charset="0"/>
                          <a:ea typeface="+mn-ea"/>
                          <a:cs typeface="Calibri" pitchFamily="34" charset="0"/>
                        </a:rPr>
                        <a:t>Customer Service must pass on customer feedback that could affect future product developments or future sales.</a:t>
                      </a:r>
                    </a:p>
                  </a:txBody>
                  <a:tcPr anchor="ctr"/>
                </a:tc>
              </a:tr>
              <a:tr h="0">
                <a:tc>
                  <a:txBody>
                    <a:bodyPr/>
                    <a:lstStyle/>
                    <a:p>
                      <a:pPr algn="ctr"/>
                      <a:r>
                        <a:rPr kumimoji="0" lang="en-GB" sz="1340" b="1" kern="1200" baseline="0" dirty="0" smtClean="0">
                          <a:solidFill>
                            <a:schemeClr val="tx1"/>
                          </a:solidFill>
                          <a:latin typeface="Calibri" pitchFamily="34" charset="0"/>
                          <a:ea typeface="+mn-ea"/>
                          <a:cs typeface="Calibri" pitchFamily="34" charset="0"/>
                        </a:rPr>
                        <a:t>R &amp; D and Production</a:t>
                      </a:r>
                    </a:p>
                  </a:txBody>
                  <a:tcPr anchor="ctr"/>
                </a:tc>
                <a:tc>
                  <a:txBody>
                    <a:bodyPr/>
                    <a:lstStyle/>
                    <a:p>
                      <a:r>
                        <a:rPr kumimoji="0" lang="en-GB" sz="1340" kern="1200" baseline="0" dirty="0" smtClean="0">
                          <a:solidFill>
                            <a:schemeClr val="tx1"/>
                          </a:solidFill>
                          <a:latin typeface="Calibri" pitchFamily="34" charset="0"/>
                          <a:ea typeface="+mn-ea"/>
                          <a:cs typeface="Calibri" pitchFamily="34" charset="0"/>
                        </a:rPr>
                        <a:t>Liaise over new product developments and methods of production.</a:t>
                      </a:r>
                    </a:p>
                  </a:txBody>
                  <a:tcPr anchor="ctr"/>
                </a:tc>
              </a:tr>
              <a:tr h="370840">
                <a:tc>
                  <a:txBody>
                    <a:bodyPr/>
                    <a:lstStyle/>
                    <a:p>
                      <a:pPr algn="ctr"/>
                      <a:r>
                        <a:rPr kumimoji="0" lang="en-GB" sz="1340" b="1" kern="1200" baseline="0" dirty="0" smtClean="0">
                          <a:solidFill>
                            <a:schemeClr val="tx1"/>
                          </a:solidFill>
                          <a:latin typeface="Calibri" pitchFamily="34" charset="0"/>
                          <a:ea typeface="+mn-ea"/>
                          <a:cs typeface="Calibri" pitchFamily="34" charset="0"/>
                        </a:rPr>
                        <a:t>HR and other functional areas</a:t>
                      </a:r>
                    </a:p>
                  </a:txBody>
                  <a:tcPr anchor="ctr"/>
                </a:tc>
                <a:tc>
                  <a:txBody>
                    <a:bodyPr/>
                    <a:lstStyle/>
                    <a:p>
                      <a:r>
                        <a:rPr kumimoji="0" lang="en-GB" sz="1340" kern="1200" baseline="0" dirty="0" smtClean="0">
                          <a:solidFill>
                            <a:schemeClr val="tx1"/>
                          </a:solidFill>
                          <a:latin typeface="Calibri" pitchFamily="34" charset="0"/>
                          <a:ea typeface="+mn-ea"/>
                          <a:cs typeface="Calibri" pitchFamily="34" charset="0"/>
                        </a:rPr>
                        <a:t>HR handles job vacancies, promotion opportunities, training courses and CPD for all areas/staff.</a:t>
                      </a:r>
                      <a:endParaRPr lang="en-GB" sz="1340" dirty="0" smtClean="0">
                        <a:solidFill>
                          <a:schemeClr val="tx1"/>
                        </a:solidFill>
                        <a:latin typeface="Calibri" pitchFamily="34" charset="0"/>
                        <a:cs typeface="Calibri" pitchFamily="34" charset="0"/>
                      </a:endParaRPr>
                    </a:p>
                  </a:txBody>
                  <a:tcPr anchor="ctr"/>
                </a:tc>
              </a:tr>
            </a:tbl>
          </a:graphicData>
        </a:graphic>
      </p:graphicFrame>
      <p:sp>
        <p:nvSpPr>
          <p:cNvPr id="6"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600" dirty="0" smtClean="0"/>
              <a:t>LO2 - </a:t>
            </a:r>
            <a:r>
              <a:rPr lang="en-GB" sz="3600" dirty="0" smtClean="0"/>
              <a:t>Functional </a:t>
            </a:r>
            <a:r>
              <a:rPr lang="en-GB" sz="3600" dirty="0" smtClean="0"/>
              <a:t>Area Relationships</a:t>
            </a:r>
            <a:endParaRPr lang="en-GB" sz="3600" dirty="0"/>
          </a:p>
        </p:txBody>
      </p:sp>
    </p:spTree>
    <p:extLst>
      <p:ext uri="{BB962C8B-B14F-4D97-AF65-F5344CB8AC3E}">
        <p14:creationId xmlns:p14="http://schemas.microsoft.com/office/powerpoint/2010/main" val="2375162127"/>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4000" dirty="0" smtClean="0"/>
              <a:t>LO2 </a:t>
            </a:r>
            <a:r>
              <a:rPr lang="en-GB" sz="4000" dirty="0"/>
              <a:t>– </a:t>
            </a:r>
            <a:r>
              <a:rPr lang="en-GB" sz="4000" dirty="0" smtClean="0"/>
              <a:t>Exam Styled Questions</a:t>
            </a:r>
            <a:endParaRPr lang="en-GB" sz="4000" dirty="0"/>
          </a:p>
        </p:txBody>
      </p:sp>
      <p:sp>
        <p:nvSpPr>
          <p:cNvPr id="2" name="Rectangle 1"/>
          <p:cNvSpPr>
            <a:spLocks noChangeArrowheads="1"/>
          </p:cNvSpPr>
          <p:nvPr/>
        </p:nvSpPr>
        <p:spPr bwMode="auto">
          <a:xfrm>
            <a:off x="1259632" y="3959440"/>
            <a:ext cx="65" cy="980496"/>
          </a:xfrm>
          <a:prstGeom prst="rect">
            <a:avLst/>
          </a:prstGeom>
          <a:solidFill>
            <a:srgbClr val="F5F7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3" name="Rectangle 1"/>
          <p:cNvSpPr>
            <a:spLocks noChangeArrowheads="1"/>
          </p:cNvSpPr>
          <p:nvPr/>
        </p:nvSpPr>
        <p:spPr bwMode="auto">
          <a:xfrm>
            <a:off x="0" y="-261648"/>
            <a:ext cx="65" cy="980496"/>
          </a:xfrm>
          <a:prstGeom prst="rect">
            <a:avLst/>
          </a:prstGeom>
          <a:solidFill>
            <a:srgbClr val="FEFEFE"/>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9" name="Rectangle 8"/>
          <p:cNvSpPr/>
          <p:nvPr/>
        </p:nvSpPr>
        <p:spPr>
          <a:xfrm>
            <a:off x="251520" y="1052736"/>
            <a:ext cx="8570231" cy="4893647"/>
          </a:xfrm>
          <a:prstGeom prst="rect">
            <a:avLst/>
          </a:prstGeom>
        </p:spPr>
        <p:txBody>
          <a:bodyPr wrap="square">
            <a:spAutoFit/>
          </a:bodyPr>
          <a:lstStyle/>
          <a:p>
            <a:r>
              <a:rPr lang="en-US" sz="2400" b="1" dirty="0">
                <a:solidFill>
                  <a:srgbClr val="FF0000"/>
                </a:solidFill>
              </a:rPr>
              <a:t>4 </a:t>
            </a:r>
            <a:r>
              <a:rPr lang="en-US" sz="2400" dirty="0">
                <a:solidFill>
                  <a:srgbClr val="FF0000"/>
                </a:solidFill>
              </a:rPr>
              <a:t>Which of the following functional areas of a business is </a:t>
            </a:r>
            <a:r>
              <a:rPr lang="en-US" sz="2400" b="1" dirty="0">
                <a:solidFill>
                  <a:srgbClr val="FF0000"/>
                </a:solidFill>
              </a:rPr>
              <a:t>most </a:t>
            </a:r>
            <a:r>
              <a:rPr lang="en-US" sz="2400" dirty="0">
                <a:solidFill>
                  <a:srgbClr val="FF0000"/>
                </a:solidFill>
              </a:rPr>
              <a:t>likely to be responsible for producing a radio advertisement to raise awareness of its new product? </a:t>
            </a:r>
          </a:p>
          <a:p>
            <a:pPr marL="741363" indent="-452438">
              <a:buClr>
                <a:srgbClr val="00B050"/>
              </a:buClr>
              <a:buFont typeface="+mj-lt"/>
              <a:buAutoNum type="alphaUcPeriod"/>
            </a:pPr>
            <a:r>
              <a:rPr lang="en-GB" sz="2400" dirty="0" smtClean="0">
                <a:solidFill>
                  <a:srgbClr val="FF0000"/>
                </a:solidFill>
              </a:rPr>
              <a:t>Customer </a:t>
            </a:r>
            <a:r>
              <a:rPr lang="en-GB" sz="2400" dirty="0">
                <a:solidFill>
                  <a:srgbClr val="FF0000"/>
                </a:solidFill>
              </a:rPr>
              <a:t>service </a:t>
            </a:r>
          </a:p>
          <a:p>
            <a:pPr marL="741363" indent="-452438">
              <a:buClr>
                <a:srgbClr val="00B050"/>
              </a:buClr>
              <a:buFont typeface="+mj-lt"/>
              <a:buAutoNum type="alphaUcPeriod"/>
            </a:pPr>
            <a:r>
              <a:rPr lang="en-GB" sz="2400" dirty="0" smtClean="0">
                <a:solidFill>
                  <a:srgbClr val="FF0000"/>
                </a:solidFill>
              </a:rPr>
              <a:t>Marketing </a:t>
            </a:r>
            <a:endParaRPr lang="en-GB" sz="2400" dirty="0">
              <a:solidFill>
                <a:srgbClr val="FF0000"/>
              </a:solidFill>
            </a:endParaRPr>
          </a:p>
          <a:p>
            <a:pPr marL="741363" indent="-452438">
              <a:buClr>
                <a:srgbClr val="00B050"/>
              </a:buClr>
              <a:buFont typeface="+mj-lt"/>
              <a:buAutoNum type="alphaUcPeriod"/>
            </a:pPr>
            <a:r>
              <a:rPr lang="en-GB" sz="2400" dirty="0" smtClean="0">
                <a:solidFill>
                  <a:srgbClr val="FF0000"/>
                </a:solidFill>
              </a:rPr>
              <a:t>Operations </a:t>
            </a:r>
            <a:endParaRPr lang="en-GB" sz="2400" dirty="0">
              <a:solidFill>
                <a:srgbClr val="FF0000"/>
              </a:solidFill>
            </a:endParaRPr>
          </a:p>
          <a:p>
            <a:pPr marL="741363" indent="-452438">
              <a:buClr>
                <a:srgbClr val="00B050"/>
              </a:buClr>
              <a:buFont typeface="+mj-lt"/>
              <a:buAutoNum type="alphaUcPeriod"/>
              <a:tabLst>
                <a:tab pos="8402638" algn="r"/>
              </a:tabLst>
            </a:pPr>
            <a:r>
              <a:rPr lang="en-GB" sz="2400" dirty="0" smtClean="0">
                <a:solidFill>
                  <a:srgbClr val="FF0000"/>
                </a:solidFill>
              </a:rPr>
              <a:t>Sales 	</a:t>
            </a:r>
            <a:r>
              <a:rPr lang="en-GB" sz="2400" b="1" dirty="0" smtClean="0">
                <a:solidFill>
                  <a:srgbClr val="FF0000"/>
                </a:solidFill>
              </a:rPr>
              <a:t>[</a:t>
            </a:r>
            <a:r>
              <a:rPr lang="en-GB" sz="2400" b="1" dirty="0">
                <a:solidFill>
                  <a:srgbClr val="FF0000"/>
                </a:solidFill>
              </a:rPr>
              <a:t>1] </a:t>
            </a:r>
            <a:endParaRPr lang="en-GB" sz="2400" b="1" dirty="0" smtClean="0">
              <a:solidFill>
                <a:srgbClr val="FF0000"/>
              </a:solidFill>
            </a:endParaRPr>
          </a:p>
          <a:p>
            <a:r>
              <a:rPr lang="en-US" sz="2400" b="1" dirty="0">
                <a:solidFill>
                  <a:srgbClr val="FF0000"/>
                </a:solidFill>
              </a:rPr>
              <a:t>7 </a:t>
            </a:r>
            <a:r>
              <a:rPr lang="en-US" sz="2400" dirty="0">
                <a:solidFill>
                  <a:srgbClr val="FF0000"/>
                </a:solidFill>
              </a:rPr>
              <a:t>The Business Support Services function of a large company is </a:t>
            </a:r>
            <a:r>
              <a:rPr lang="en-US" sz="2400" b="1" dirty="0">
                <a:solidFill>
                  <a:srgbClr val="FF0000"/>
                </a:solidFill>
              </a:rPr>
              <a:t>most </a:t>
            </a:r>
            <a:r>
              <a:rPr lang="en-US" sz="2400" dirty="0">
                <a:solidFill>
                  <a:srgbClr val="FF0000"/>
                </a:solidFill>
              </a:rPr>
              <a:t>likely to support the purchasing function by: </a:t>
            </a:r>
          </a:p>
          <a:p>
            <a:pPr marL="746125" indent="-457200">
              <a:buClr>
                <a:srgbClr val="00B050"/>
              </a:buClr>
              <a:buFont typeface="+mj-lt"/>
              <a:buAutoNum type="alphaUcPeriod"/>
            </a:pPr>
            <a:r>
              <a:rPr lang="en-US" sz="2400" dirty="0" smtClean="0">
                <a:solidFill>
                  <a:srgbClr val="FF0000"/>
                </a:solidFill>
              </a:rPr>
              <a:t>Installing </a:t>
            </a:r>
            <a:r>
              <a:rPr lang="en-US" sz="2400" dirty="0">
                <a:solidFill>
                  <a:srgbClr val="FF0000"/>
                </a:solidFill>
              </a:rPr>
              <a:t>new presentation software </a:t>
            </a:r>
          </a:p>
          <a:p>
            <a:pPr marL="746125" indent="-457200">
              <a:buClr>
                <a:srgbClr val="00B050"/>
              </a:buClr>
              <a:buFont typeface="+mj-lt"/>
              <a:buAutoNum type="alphaUcPeriod"/>
            </a:pPr>
            <a:r>
              <a:rPr lang="en-US" sz="2400" dirty="0" smtClean="0">
                <a:solidFill>
                  <a:srgbClr val="FF0000"/>
                </a:solidFill>
              </a:rPr>
              <a:t>Producing </a:t>
            </a:r>
            <a:r>
              <a:rPr lang="en-US" sz="2400" dirty="0">
                <a:solidFill>
                  <a:srgbClr val="FF0000"/>
                </a:solidFill>
              </a:rPr>
              <a:t>a template letter for customer complaints </a:t>
            </a:r>
          </a:p>
          <a:p>
            <a:pPr marL="746125" indent="-457200">
              <a:buClr>
                <a:srgbClr val="00B050"/>
              </a:buClr>
              <a:buFont typeface="+mj-lt"/>
              <a:buAutoNum type="alphaUcPeriod"/>
            </a:pPr>
            <a:r>
              <a:rPr lang="en-US" sz="2400" dirty="0" smtClean="0">
                <a:solidFill>
                  <a:srgbClr val="FF0000"/>
                </a:solidFill>
              </a:rPr>
              <a:t>Updating </a:t>
            </a:r>
            <a:r>
              <a:rPr lang="en-US" sz="2400" dirty="0">
                <a:solidFill>
                  <a:srgbClr val="FF0000"/>
                </a:solidFill>
              </a:rPr>
              <a:t>the company’s e-commerce website </a:t>
            </a:r>
          </a:p>
          <a:p>
            <a:pPr marL="746125" indent="-457200">
              <a:buClr>
                <a:srgbClr val="00B050"/>
              </a:buClr>
              <a:buFont typeface="+mj-lt"/>
              <a:buAutoNum type="alphaUcPeriod"/>
              <a:tabLst>
                <a:tab pos="8402638" algn="r"/>
              </a:tabLst>
            </a:pPr>
            <a:r>
              <a:rPr lang="en-US" sz="2400" dirty="0" smtClean="0">
                <a:solidFill>
                  <a:srgbClr val="FF0000"/>
                </a:solidFill>
              </a:rPr>
              <a:t>Upgrading </a:t>
            </a:r>
            <a:r>
              <a:rPr lang="en-US" sz="2400" dirty="0">
                <a:solidFill>
                  <a:srgbClr val="FF0000"/>
                </a:solidFill>
              </a:rPr>
              <a:t>a database of suppliers </a:t>
            </a:r>
            <a:r>
              <a:rPr lang="en-US" sz="2400" dirty="0" smtClean="0">
                <a:solidFill>
                  <a:srgbClr val="FF0000"/>
                </a:solidFill>
              </a:rPr>
              <a:t>	</a:t>
            </a:r>
            <a:r>
              <a:rPr lang="en-US" sz="2400" b="1" dirty="0" smtClean="0">
                <a:solidFill>
                  <a:srgbClr val="FF0000"/>
                </a:solidFill>
              </a:rPr>
              <a:t>[</a:t>
            </a:r>
            <a:r>
              <a:rPr lang="en-US" sz="2400" b="1" dirty="0">
                <a:solidFill>
                  <a:srgbClr val="FF0000"/>
                </a:solidFill>
              </a:rPr>
              <a:t>1</a:t>
            </a:r>
            <a:r>
              <a:rPr lang="en-US" sz="2400" b="1" dirty="0" smtClean="0">
                <a:solidFill>
                  <a:srgbClr val="FF0000"/>
                </a:solidFill>
              </a:rPr>
              <a:t>]</a:t>
            </a:r>
            <a:endParaRPr lang="en-US" sz="2400" dirty="0">
              <a:solidFill>
                <a:srgbClr val="FF0000"/>
              </a:solidFill>
            </a:endParaRPr>
          </a:p>
        </p:txBody>
      </p:sp>
      <p:sp>
        <p:nvSpPr>
          <p:cNvPr id="7" name="TextBox 6">
            <a:hlinkClick r:id="rId3" action="ppaction://hlinkfile"/>
          </p:cNvPr>
          <p:cNvSpPr txBox="1"/>
          <p:nvPr/>
        </p:nvSpPr>
        <p:spPr>
          <a:xfrm>
            <a:off x="8461711" y="5949280"/>
            <a:ext cx="360040" cy="707886"/>
          </a:xfrm>
          <a:prstGeom prst="rect">
            <a:avLst/>
          </a:prstGeom>
          <a:noFill/>
        </p:spPr>
        <p:txBody>
          <a:bodyPr wrap="square" rtlCol="0">
            <a:spAutoFit/>
          </a:bodyPr>
          <a:lstStyle/>
          <a:p>
            <a:r>
              <a:rPr lang="en-US" sz="4000" b="1" dirty="0" smtClean="0">
                <a:solidFill>
                  <a:srgbClr val="FF0000"/>
                </a:solidFill>
              </a:rPr>
              <a:t>?</a:t>
            </a:r>
            <a:endParaRPr lang="en-GB" sz="1600" b="1" dirty="0">
              <a:solidFill>
                <a:srgbClr val="FF0000"/>
              </a:solidFill>
            </a:endParaRPr>
          </a:p>
        </p:txBody>
      </p:sp>
    </p:spTree>
    <p:extLst>
      <p:ext uri="{BB962C8B-B14F-4D97-AF65-F5344CB8AC3E}">
        <p14:creationId xmlns:p14="http://schemas.microsoft.com/office/powerpoint/2010/main" val="2112197663"/>
      </p:ext>
    </p:extLst>
  </p:cSld>
  <p:clrMapOvr>
    <a:masterClrMapping/>
  </p:clrMapOvr>
  <p:transition advClick="0"/>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4000" dirty="0" smtClean="0"/>
              <a:t>LO2 </a:t>
            </a:r>
            <a:r>
              <a:rPr lang="en-GB" sz="4000" dirty="0"/>
              <a:t>– </a:t>
            </a:r>
            <a:r>
              <a:rPr lang="en-GB" sz="4000" dirty="0" smtClean="0"/>
              <a:t>Exam Styled Questions</a:t>
            </a:r>
            <a:endParaRPr lang="en-GB" sz="4000" dirty="0"/>
          </a:p>
        </p:txBody>
      </p:sp>
      <p:sp>
        <p:nvSpPr>
          <p:cNvPr id="2" name="Rectangle 1"/>
          <p:cNvSpPr>
            <a:spLocks noChangeArrowheads="1"/>
          </p:cNvSpPr>
          <p:nvPr/>
        </p:nvSpPr>
        <p:spPr bwMode="auto">
          <a:xfrm>
            <a:off x="1259632" y="3959440"/>
            <a:ext cx="65" cy="980496"/>
          </a:xfrm>
          <a:prstGeom prst="rect">
            <a:avLst/>
          </a:prstGeom>
          <a:solidFill>
            <a:srgbClr val="F5F7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3" name="Rectangle 1"/>
          <p:cNvSpPr>
            <a:spLocks noChangeArrowheads="1"/>
          </p:cNvSpPr>
          <p:nvPr/>
        </p:nvSpPr>
        <p:spPr bwMode="auto">
          <a:xfrm>
            <a:off x="0" y="-261648"/>
            <a:ext cx="65" cy="980496"/>
          </a:xfrm>
          <a:prstGeom prst="rect">
            <a:avLst/>
          </a:prstGeom>
          <a:solidFill>
            <a:srgbClr val="FEFEFE"/>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9" name="Rectangle 8"/>
          <p:cNvSpPr/>
          <p:nvPr/>
        </p:nvSpPr>
        <p:spPr>
          <a:xfrm>
            <a:off x="251520" y="1052736"/>
            <a:ext cx="8570231" cy="5262979"/>
          </a:xfrm>
          <a:prstGeom prst="rect">
            <a:avLst/>
          </a:prstGeom>
        </p:spPr>
        <p:txBody>
          <a:bodyPr wrap="square">
            <a:spAutoFit/>
          </a:bodyPr>
          <a:lstStyle/>
          <a:p>
            <a:r>
              <a:rPr lang="en-US" sz="2400" dirty="0">
                <a:solidFill>
                  <a:srgbClr val="FF0000"/>
                </a:solidFill>
              </a:rPr>
              <a:t>25 The actions of one functional area in a business are likely to impact on other functional areas in the same business.</a:t>
            </a:r>
          </a:p>
          <a:p>
            <a:r>
              <a:rPr lang="en-US" sz="2400" dirty="0">
                <a:solidFill>
                  <a:srgbClr val="FF0000"/>
                </a:solidFill>
              </a:rPr>
              <a:t>Explain how the action of one functional area has impacted on another functional area in a business that you have researched.</a:t>
            </a:r>
          </a:p>
          <a:p>
            <a:r>
              <a:rPr lang="en-US" sz="2400" dirty="0">
                <a:solidFill>
                  <a:srgbClr val="FF0000"/>
                </a:solidFill>
              </a:rPr>
              <a:t>Name of business </a:t>
            </a:r>
            <a:r>
              <a:rPr lang="en-US" sz="2400" dirty="0" smtClean="0">
                <a:solidFill>
                  <a:srgbClr val="FF0000"/>
                </a:solidFill>
              </a:rPr>
              <a:t>_________________________________________________</a:t>
            </a:r>
            <a:endParaRPr lang="en-US" sz="2400" dirty="0">
              <a:solidFill>
                <a:srgbClr val="FF0000"/>
              </a:solidFill>
            </a:endParaRPr>
          </a:p>
          <a:p>
            <a:pPr>
              <a:tabLst>
                <a:tab pos="8340725" algn="r"/>
              </a:tabLst>
            </a:pPr>
            <a:r>
              <a:rPr lang="en-US" sz="2400" dirty="0">
                <a:solidFill>
                  <a:srgbClr val="FF0000"/>
                </a:solidFill>
              </a:rPr>
              <a:t>Activity of business </a:t>
            </a:r>
            <a:r>
              <a:rPr lang="en-US" sz="24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 	[4]</a:t>
            </a:r>
            <a:endParaRPr lang="en-GB" sz="2400" dirty="0" smtClean="0">
              <a:solidFill>
                <a:srgbClr val="FF0000"/>
              </a:solidFill>
            </a:endParaRPr>
          </a:p>
        </p:txBody>
      </p:sp>
      <p:sp>
        <p:nvSpPr>
          <p:cNvPr id="7" name="TextBox 6">
            <a:hlinkClick r:id="rId3" action="ppaction://hlinkfile"/>
          </p:cNvPr>
          <p:cNvSpPr txBox="1"/>
          <p:nvPr/>
        </p:nvSpPr>
        <p:spPr>
          <a:xfrm>
            <a:off x="8461711" y="2132856"/>
            <a:ext cx="360040" cy="707886"/>
          </a:xfrm>
          <a:prstGeom prst="rect">
            <a:avLst/>
          </a:prstGeom>
          <a:noFill/>
        </p:spPr>
        <p:txBody>
          <a:bodyPr wrap="square" rtlCol="0">
            <a:spAutoFit/>
          </a:bodyPr>
          <a:lstStyle/>
          <a:p>
            <a:r>
              <a:rPr lang="en-US" sz="4000" b="1" dirty="0" smtClean="0">
                <a:solidFill>
                  <a:srgbClr val="FF0000"/>
                </a:solidFill>
              </a:rPr>
              <a:t>?</a:t>
            </a:r>
            <a:endParaRPr lang="en-GB" sz="1600" b="1" dirty="0">
              <a:solidFill>
                <a:srgbClr val="FF0000"/>
              </a:solidFill>
            </a:endParaRPr>
          </a:p>
        </p:txBody>
      </p:sp>
    </p:spTree>
    <p:extLst>
      <p:ext uri="{BB962C8B-B14F-4D97-AF65-F5344CB8AC3E}">
        <p14:creationId xmlns:p14="http://schemas.microsoft.com/office/powerpoint/2010/main" val="2309164787"/>
      </p:ext>
    </p:extLst>
  </p:cSld>
  <p:clrMapOvr>
    <a:masterClrMapping/>
  </p:clrMapOvr>
  <p:transition advClick="0"/>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4000" dirty="0" smtClean="0"/>
              <a:t>LO2 </a:t>
            </a:r>
            <a:r>
              <a:rPr lang="en-GB" sz="4000" dirty="0"/>
              <a:t>– </a:t>
            </a:r>
            <a:r>
              <a:rPr lang="en-GB" sz="4000" dirty="0" smtClean="0"/>
              <a:t>Exam Styled Questions</a:t>
            </a:r>
            <a:endParaRPr lang="en-GB" sz="4000" dirty="0"/>
          </a:p>
        </p:txBody>
      </p:sp>
      <p:sp>
        <p:nvSpPr>
          <p:cNvPr id="2" name="Rectangle 1"/>
          <p:cNvSpPr>
            <a:spLocks noChangeArrowheads="1"/>
          </p:cNvSpPr>
          <p:nvPr/>
        </p:nvSpPr>
        <p:spPr bwMode="auto">
          <a:xfrm>
            <a:off x="1259632" y="3959440"/>
            <a:ext cx="65" cy="980496"/>
          </a:xfrm>
          <a:prstGeom prst="rect">
            <a:avLst/>
          </a:prstGeom>
          <a:solidFill>
            <a:srgbClr val="F5F7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3" name="Rectangle 1"/>
          <p:cNvSpPr>
            <a:spLocks noChangeArrowheads="1"/>
          </p:cNvSpPr>
          <p:nvPr/>
        </p:nvSpPr>
        <p:spPr bwMode="auto">
          <a:xfrm>
            <a:off x="0" y="-261648"/>
            <a:ext cx="65" cy="980496"/>
          </a:xfrm>
          <a:prstGeom prst="rect">
            <a:avLst/>
          </a:prstGeom>
          <a:solidFill>
            <a:srgbClr val="FEFEFE"/>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9" name="Rectangle 8"/>
          <p:cNvSpPr/>
          <p:nvPr/>
        </p:nvSpPr>
        <p:spPr>
          <a:xfrm>
            <a:off x="251520" y="1052736"/>
            <a:ext cx="8570231" cy="5586145"/>
          </a:xfrm>
          <a:prstGeom prst="rect">
            <a:avLst/>
          </a:prstGeom>
        </p:spPr>
        <p:txBody>
          <a:bodyPr wrap="square">
            <a:spAutoFit/>
          </a:bodyPr>
          <a:lstStyle/>
          <a:p>
            <a:pPr>
              <a:buClr>
                <a:srgbClr val="00B050"/>
              </a:buClr>
              <a:buSzPct val="80000"/>
            </a:pPr>
            <a:r>
              <a:rPr lang="en-US" sz="1700" b="1" dirty="0">
                <a:solidFill>
                  <a:srgbClr val="FF0000"/>
                </a:solidFill>
              </a:rPr>
              <a:t>Business scenario: Convenience Corner</a:t>
            </a:r>
          </a:p>
          <a:p>
            <a:pPr marL="342900" indent="-342900">
              <a:buClr>
                <a:srgbClr val="00B050"/>
              </a:buClr>
              <a:buSzPct val="80000"/>
              <a:buFont typeface="Wingdings 3" panose="05040102010807070707" pitchFamily="18" charset="2"/>
              <a:buChar char=""/>
            </a:pPr>
            <a:r>
              <a:rPr lang="en-US" sz="1700" dirty="0">
                <a:solidFill>
                  <a:srgbClr val="FF0000"/>
                </a:solidFill>
              </a:rPr>
              <a:t>Kirsten </a:t>
            </a:r>
            <a:r>
              <a:rPr lang="en-US" sz="1700" dirty="0" err="1">
                <a:solidFill>
                  <a:srgbClr val="FF0000"/>
                </a:solidFill>
              </a:rPr>
              <a:t>Halliburn</a:t>
            </a:r>
            <a:r>
              <a:rPr lang="en-US" sz="1700" dirty="0">
                <a:solidFill>
                  <a:srgbClr val="FF0000"/>
                </a:solidFill>
              </a:rPr>
              <a:t> is a sole trader. She owns Convenience Corner, an independent general store located in the centre of a large housing estate. Kirsten has owned the store for over 20 years. She relies on the profit it makes to support herself and her family.</a:t>
            </a:r>
          </a:p>
          <a:p>
            <a:pPr marL="342900" indent="-342900">
              <a:buClr>
                <a:srgbClr val="00B050"/>
              </a:buClr>
              <a:buSzPct val="80000"/>
              <a:buFont typeface="Wingdings 3" panose="05040102010807070707" pitchFamily="18" charset="2"/>
              <a:buChar char=""/>
            </a:pPr>
            <a:r>
              <a:rPr lang="en-US" sz="1700" dirty="0">
                <a:solidFill>
                  <a:srgbClr val="FF0000"/>
                </a:solidFill>
              </a:rPr>
              <a:t>The store sells a range of fresh, frozen and packaged foods. It also sells toiletries, household cleaning products, pet food, greetings cards and newspapers. Even though space is severely limited, Kirsten manages to stock a small selection of vegetarian, international and organic foods to cater for local demand. </a:t>
            </a:r>
            <a:r>
              <a:rPr lang="en-US" sz="1700" dirty="0" smtClean="0">
                <a:solidFill>
                  <a:srgbClr val="FF0000"/>
                </a:solidFill>
              </a:rPr>
              <a:t>Kirsten </a:t>
            </a:r>
            <a:r>
              <a:rPr lang="en-US" sz="1700" dirty="0">
                <a:solidFill>
                  <a:srgbClr val="FF0000"/>
                </a:solidFill>
              </a:rPr>
              <a:t>believes that meeting customer needs is the key to business success. Kirsten, therefore, likes to keep the store’s closing times flexible. While there is a steady flow of customers, the store remains open. The store frequently remains open throughout bank holiday periods.</a:t>
            </a:r>
          </a:p>
          <a:p>
            <a:pPr marL="342900" indent="-342900">
              <a:buClr>
                <a:srgbClr val="00B050"/>
              </a:buClr>
              <a:buSzPct val="80000"/>
              <a:buFont typeface="Wingdings 3" panose="05040102010807070707" pitchFamily="18" charset="2"/>
              <a:buChar char=""/>
            </a:pPr>
            <a:r>
              <a:rPr lang="en-US" sz="1700" dirty="0">
                <a:solidFill>
                  <a:srgbClr val="FF0000"/>
                </a:solidFill>
              </a:rPr>
              <a:t>Convenience Corner currently employs six sales assistants, all under the age of 25. </a:t>
            </a:r>
            <a:r>
              <a:rPr lang="en-US" sz="1700" dirty="0" smtClean="0">
                <a:solidFill>
                  <a:srgbClr val="FF0000"/>
                </a:solidFill>
              </a:rPr>
              <a:t>Depending </a:t>
            </a:r>
            <a:r>
              <a:rPr lang="en-US" sz="1700" dirty="0">
                <a:solidFill>
                  <a:srgbClr val="FF0000"/>
                </a:solidFill>
              </a:rPr>
              <a:t>on the time of day and how busy the store is, two or three members of staff are required to work at any one time. Kirsten has a good working relationship with her staff. All of the staff are contracted to work a 40 hour week, on a </a:t>
            </a:r>
            <a:r>
              <a:rPr lang="en-US" sz="1700" dirty="0" err="1">
                <a:solidFill>
                  <a:srgbClr val="FF0000"/>
                </a:solidFill>
              </a:rPr>
              <a:t>rota</a:t>
            </a:r>
            <a:r>
              <a:rPr lang="en-US" sz="1700" dirty="0">
                <a:solidFill>
                  <a:srgbClr val="FF0000"/>
                </a:solidFill>
              </a:rPr>
              <a:t> over different days and trading times. At weekends, and other busy periods, Kirsten expects the sales assistants to work additional hours as necessary, at very short notice, often through the night. In the past, the sales assistants have sometimes worked 60 hours a week, without </a:t>
            </a:r>
            <a:r>
              <a:rPr lang="en-US" sz="1700" dirty="0" smtClean="0">
                <a:solidFill>
                  <a:srgbClr val="FF0000"/>
                </a:solidFill>
              </a:rPr>
              <a:t>complaint</a:t>
            </a:r>
            <a:r>
              <a:rPr lang="en-US" sz="1700" dirty="0">
                <a:solidFill>
                  <a:srgbClr val="FF0000"/>
                </a:solidFill>
              </a:rPr>
              <a:t>.</a:t>
            </a:r>
          </a:p>
        </p:txBody>
      </p:sp>
      <p:sp>
        <p:nvSpPr>
          <p:cNvPr id="7" name="TextBox 6">
            <a:hlinkClick r:id="rId3" action="ppaction://hlinkfile"/>
          </p:cNvPr>
          <p:cNvSpPr txBox="1"/>
          <p:nvPr/>
        </p:nvSpPr>
        <p:spPr>
          <a:xfrm>
            <a:off x="8461711" y="2852936"/>
            <a:ext cx="360040" cy="707886"/>
          </a:xfrm>
          <a:prstGeom prst="rect">
            <a:avLst/>
          </a:prstGeom>
          <a:noFill/>
        </p:spPr>
        <p:txBody>
          <a:bodyPr wrap="square" rtlCol="0">
            <a:spAutoFit/>
          </a:bodyPr>
          <a:lstStyle/>
          <a:p>
            <a:r>
              <a:rPr lang="en-US" sz="4000" b="1" dirty="0" smtClean="0">
                <a:solidFill>
                  <a:srgbClr val="FF0000"/>
                </a:solidFill>
              </a:rPr>
              <a:t>?</a:t>
            </a:r>
            <a:endParaRPr lang="en-GB" sz="1600" b="1" dirty="0">
              <a:solidFill>
                <a:srgbClr val="FF0000"/>
              </a:solidFill>
            </a:endParaRPr>
          </a:p>
        </p:txBody>
      </p:sp>
    </p:spTree>
    <p:extLst>
      <p:ext uri="{BB962C8B-B14F-4D97-AF65-F5344CB8AC3E}">
        <p14:creationId xmlns:p14="http://schemas.microsoft.com/office/powerpoint/2010/main" val="1026025797"/>
      </p:ext>
    </p:extLst>
  </p:cSld>
  <p:clrMapOvr>
    <a:masterClrMapping/>
  </p:clrMapOvr>
  <p:transition advClick="0"/>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4000" dirty="0" smtClean="0"/>
              <a:t>LO2 </a:t>
            </a:r>
            <a:r>
              <a:rPr lang="en-GB" sz="4000" dirty="0"/>
              <a:t>– </a:t>
            </a:r>
            <a:r>
              <a:rPr lang="en-GB" sz="4000" dirty="0" smtClean="0"/>
              <a:t>Exam Styled Questions</a:t>
            </a:r>
            <a:endParaRPr lang="en-GB" sz="4000" dirty="0"/>
          </a:p>
        </p:txBody>
      </p:sp>
      <p:sp>
        <p:nvSpPr>
          <p:cNvPr id="2" name="Rectangle 1"/>
          <p:cNvSpPr>
            <a:spLocks noChangeArrowheads="1"/>
          </p:cNvSpPr>
          <p:nvPr/>
        </p:nvSpPr>
        <p:spPr bwMode="auto">
          <a:xfrm>
            <a:off x="1259632" y="3959440"/>
            <a:ext cx="65" cy="980496"/>
          </a:xfrm>
          <a:prstGeom prst="rect">
            <a:avLst/>
          </a:prstGeom>
          <a:solidFill>
            <a:srgbClr val="F5F7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3" name="Rectangle 1"/>
          <p:cNvSpPr>
            <a:spLocks noChangeArrowheads="1"/>
          </p:cNvSpPr>
          <p:nvPr/>
        </p:nvSpPr>
        <p:spPr bwMode="auto">
          <a:xfrm>
            <a:off x="0" y="-261648"/>
            <a:ext cx="65" cy="980496"/>
          </a:xfrm>
          <a:prstGeom prst="rect">
            <a:avLst/>
          </a:prstGeom>
          <a:solidFill>
            <a:srgbClr val="FEFEFE"/>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9" name="Rectangle 8"/>
          <p:cNvSpPr/>
          <p:nvPr/>
        </p:nvSpPr>
        <p:spPr>
          <a:xfrm>
            <a:off x="251520" y="1052736"/>
            <a:ext cx="8570231" cy="1923604"/>
          </a:xfrm>
          <a:prstGeom prst="rect">
            <a:avLst/>
          </a:prstGeom>
        </p:spPr>
        <p:txBody>
          <a:bodyPr wrap="square">
            <a:spAutoFit/>
          </a:bodyPr>
          <a:lstStyle/>
          <a:p>
            <a:pPr>
              <a:buClr>
                <a:srgbClr val="00B050"/>
              </a:buClr>
              <a:buSzPct val="80000"/>
            </a:pPr>
            <a:r>
              <a:rPr lang="en-US" sz="1700" dirty="0">
                <a:solidFill>
                  <a:srgbClr val="FF0000"/>
                </a:solidFill>
              </a:rPr>
              <a:t>27 Explain one benefit to Kirsten of having good working relationships with the sales assistants.</a:t>
            </a:r>
          </a:p>
          <a:p>
            <a:pPr>
              <a:buClr>
                <a:srgbClr val="00B050"/>
              </a:buClr>
              <a:buSzPct val="80000"/>
              <a:tabLst>
                <a:tab pos="8402638" algn="r"/>
              </a:tabLst>
            </a:pPr>
            <a:r>
              <a:rPr lang="en-US" sz="17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	[</a:t>
            </a:r>
            <a:r>
              <a:rPr lang="en-US" sz="1700" dirty="0">
                <a:solidFill>
                  <a:srgbClr val="FF0000"/>
                </a:solidFill>
              </a:rPr>
              <a:t>2]</a:t>
            </a:r>
          </a:p>
        </p:txBody>
      </p:sp>
      <p:sp>
        <p:nvSpPr>
          <p:cNvPr id="10" name="TextBox 9">
            <a:hlinkClick r:id="rId3" action="ppaction://hlinkfile"/>
          </p:cNvPr>
          <p:cNvSpPr txBox="1"/>
          <p:nvPr/>
        </p:nvSpPr>
        <p:spPr>
          <a:xfrm>
            <a:off x="8461711" y="2976340"/>
            <a:ext cx="360040" cy="707886"/>
          </a:xfrm>
          <a:prstGeom prst="rect">
            <a:avLst/>
          </a:prstGeom>
          <a:noFill/>
        </p:spPr>
        <p:txBody>
          <a:bodyPr wrap="square" rtlCol="0">
            <a:spAutoFit/>
          </a:bodyPr>
          <a:lstStyle/>
          <a:p>
            <a:r>
              <a:rPr lang="en-US" sz="4000" b="1" dirty="0" smtClean="0">
                <a:solidFill>
                  <a:srgbClr val="FF0000"/>
                </a:solidFill>
              </a:rPr>
              <a:t>?</a:t>
            </a:r>
            <a:endParaRPr lang="en-GB" sz="1600" b="1" dirty="0">
              <a:solidFill>
                <a:srgbClr val="FF0000"/>
              </a:solidFill>
            </a:endParaRPr>
          </a:p>
        </p:txBody>
      </p:sp>
    </p:spTree>
    <p:extLst>
      <p:ext uri="{BB962C8B-B14F-4D97-AF65-F5344CB8AC3E}">
        <p14:creationId xmlns:p14="http://schemas.microsoft.com/office/powerpoint/2010/main" val="3145661954"/>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Foundation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Foundation Diploma (</a:t>
            </a:r>
            <a:r>
              <a:rPr lang="en-US" sz="2800" b="1" dirty="0">
                <a:solidFill>
                  <a:srgbClr val="000000"/>
                </a:solidFill>
                <a:latin typeface="Arial" panose="020B0604020202020204" pitchFamily="34" charset="0"/>
              </a:rPr>
              <a:t>540 GLH</a:t>
            </a:r>
            <a:r>
              <a:rPr lang="en-US" sz="2800" dirty="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723139194"/>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a:effectLst/>
                          <a:latin typeface="Arial" panose="020B0604020202020204" pitchFamily="34" charset="0"/>
                          <a:cs typeface="Arial" panose="020B0604020202020204" pitchFamily="34" charset="0"/>
                        </a:rPr>
                        <a:t>156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a:effectLst/>
                          <a:latin typeface="Arial" panose="020B0604020202020204" pitchFamily="34" charset="0"/>
                          <a:cs typeface="Arial" panose="020B0604020202020204" pitchFamily="34" charset="0"/>
                        </a:rPr>
                        <a:t>153 – 155</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150 – 152</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144 – 149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138 – 143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132 – 137</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126 – 131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Below 126</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2801837664"/>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Technical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Diploma (720 GLH)</a:t>
            </a:r>
          </a:p>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20743677"/>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208 </a:t>
                      </a:r>
                      <a:r>
                        <a:rPr lang="en-GB" sz="2400" u="none" strike="noStrike" dirty="0">
                          <a:effectLst/>
                          <a:latin typeface="Arial" panose="020B0604020202020204" pitchFamily="34" charset="0"/>
                          <a:cs typeface="Arial" panose="020B0604020202020204" pitchFamily="34" charset="0"/>
                        </a:rPr>
                        <a:t>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204 - 207</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200 – 203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192 – 199</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184 – 191</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176 – 183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168 - 175</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Below </a:t>
                      </a:r>
                      <a:r>
                        <a:rPr lang="en-GB" sz="2400" u="none" strike="noStrike" dirty="0" smtClean="0">
                          <a:effectLst/>
                          <a:latin typeface="Arial" panose="020B0604020202020204" pitchFamily="34" charset="0"/>
                          <a:cs typeface="Arial" panose="020B0604020202020204" pitchFamily="34" charset="0"/>
                        </a:rPr>
                        <a:t>168</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8224655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324535"/>
          </a:xfrm>
          <a:prstGeom prst="rect">
            <a:avLst/>
          </a:prstGeom>
        </p:spPr>
        <p:txBody>
          <a:bodyPr wrap="square">
            <a:spAutoFit/>
          </a:bodyPr>
          <a:lstStyle/>
          <a:p>
            <a:r>
              <a:rPr lang="en-US" sz="1700" dirty="0" smtClean="0"/>
              <a:t>2.1 </a:t>
            </a:r>
            <a:r>
              <a:rPr lang="en-US" sz="1700" dirty="0"/>
              <a:t>Different businesses may have different names for some of these functions, for example, Finance may be called Accounting, Business Support Services may be called IT or </a:t>
            </a:r>
            <a:r>
              <a:rPr lang="en-US" sz="1700" dirty="0" smtClean="0"/>
              <a:t>Business Support Services, </a:t>
            </a:r>
            <a:r>
              <a:rPr lang="en-US" sz="1700" dirty="0"/>
              <a:t>HR may be called Personnel and Operations Management may be known as Production. </a:t>
            </a:r>
            <a:r>
              <a:rPr lang="en-US" sz="1700" dirty="0" smtClean="0"/>
              <a:t>The </a:t>
            </a:r>
            <a:r>
              <a:rPr lang="en-US" sz="1700" dirty="0"/>
              <a:t>tasks should be limited to the key activities: </a:t>
            </a:r>
          </a:p>
          <a:p>
            <a:pPr marL="285750" indent="-285750">
              <a:buClr>
                <a:srgbClr val="00B050"/>
              </a:buClr>
              <a:buFont typeface="Arial" panose="020B0604020202020204" pitchFamily="34" charset="0"/>
              <a:buChar char="•"/>
            </a:pPr>
            <a:r>
              <a:rPr lang="en-US" sz="1700" dirty="0" smtClean="0"/>
              <a:t>Finance </a:t>
            </a:r>
            <a:r>
              <a:rPr lang="en-US" sz="1700" dirty="0"/>
              <a:t>– financial control and record keeping </a:t>
            </a:r>
          </a:p>
          <a:p>
            <a:pPr marL="285750" indent="-285750">
              <a:buClr>
                <a:srgbClr val="00B050"/>
              </a:buClr>
              <a:buFont typeface="Arial" panose="020B0604020202020204" pitchFamily="34" charset="0"/>
              <a:buChar char="•"/>
            </a:pPr>
            <a:r>
              <a:rPr lang="en-US" sz="1700" dirty="0" smtClean="0"/>
              <a:t>Marketing </a:t>
            </a:r>
            <a:r>
              <a:rPr lang="en-US" sz="1700" dirty="0"/>
              <a:t>– promoting the business using different and relevant forms of media, including social media </a:t>
            </a:r>
          </a:p>
          <a:p>
            <a:pPr marL="285750" indent="-285750">
              <a:buClr>
                <a:srgbClr val="00B050"/>
              </a:buClr>
              <a:buFont typeface="Arial" panose="020B0604020202020204" pitchFamily="34" charset="0"/>
              <a:buChar char="•"/>
            </a:pPr>
            <a:r>
              <a:rPr lang="en-GB" sz="1700" dirty="0" smtClean="0"/>
              <a:t>Sales </a:t>
            </a:r>
            <a:r>
              <a:rPr lang="en-GB" sz="1700" dirty="0"/>
              <a:t>– selling business products/services </a:t>
            </a:r>
          </a:p>
          <a:p>
            <a:pPr marL="285750" indent="-285750">
              <a:buClr>
                <a:srgbClr val="00B050"/>
              </a:buClr>
              <a:buFont typeface="Arial" panose="020B0604020202020204" pitchFamily="34" charset="0"/>
              <a:buChar char="•"/>
            </a:pPr>
            <a:r>
              <a:rPr lang="en-US" sz="1700" dirty="0" smtClean="0"/>
              <a:t>Human </a:t>
            </a:r>
            <a:r>
              <a:rPr lang="en-US" sz="1700" dirty="0"/>
              <a:t>resources (HR) – planning recruitment, redundancies, remuneration and reward systems </a:t>
            </a:r>
          </a:p>
          <a:p>
            <a:pPr marL="285750" indent="-285750">
              <a:buClr>
                <a:srgbClr val="00B050"/>
              </a:buClr>
              <a:buFont typeface="Arial" panose="020B0604020202020204" pitchFamily="34" charset="0"/>
              <a:buChar char="•"/>
            </a:pPr>
            <a:r>
              <a:rPr lang="en-US" sz="1700" dirty="0" smtClean="0"/>
              <a:t>Operations </a:t>
            </a:r>
            <a:r>
              <a:rPr lang="en-US" sz="1700" dirty="0"/>
              <a:t>management – converting inputs to outputs </a:t>
            </a:r>
          </a:p>
          <a:p>
            <a:pPr marL="285750" indent="-285750">
              <a:buClr>
                <a:srgbClr val="00B050"/>
              </a:buClr>
              <a:buFont typeface="Arial" panose="020B0604020202020204" pitchFamily="34" charset="0"/>
              <a:buChar char="•"/>
            </a:pPr>
            <a:r>
              <a:rPr lang="en-US" sz="1700" dirty="0" smtClean="0"/>
              <a:t>Customer </a:t>
            </a:r>
            <a:r>
              <a:rPr lang="en-US" sz="1700" dirty="0"/>
              <a:t>services – liaising with customers, managing expectations and resolving queries </a:t>
            </a:r>
          </a:p>
          <a:p>
            <a:pPr marL="285750" indent="-285750">
              <a:buClr>
                <a:srgbClr val="00B050"/>
              </a:buClr>
              <a:buFont typeface="Arial" panose="020B0604020202020204" pitchFamily="34" charset="0"/>
              <a:buChar char="•"/>
            </a:pPr>
            <a:r>
              <a:rPr lang="en-US" sz="1700" dirty="0" smtClean="0"/>
              <a:t>Business </a:t>
            </a:r>
            <a:r>
              <a:rPr lang="en-US" sz="1700" dirty="0"/>
              <a:t>support service – managing resources, maintaining equipment, providing IT support, providing administrative support </a:t>
            </a:r>
          </a:p>
          <a:p>
            <a:pPr marL="285750" indent="-285750">
              <a:buClr>
                <a:srgbClr val="00B050"/>
              </a:buClr>
              <a:buFont typeface="Arial" panose="020B0604020202020204" pitchFamily="34" charset="0"/>
              <a:buChar char="•"/>
            </a:pPr>
            <a:r>
              <a:rPr lang="en-US" sz="1700" dirty="0" smtClean="0"/>
              <a:t>Research </a:t>
            </a:r>
            <a:r>
              <a:rPr lang="en-US" sz="1700" dirty="0"/>
              <a:t>and development – developing new products and services in response to research findings </a:t>
            </a:r>
          </a:p>
          <a:p>
            <a:pPr marL="285750" indent="-285750">
              <a:buClr>
                <a:srgbClr val="00B050"/>
              </a:buClr>
              <a:buFont typeface="Arial" panose="020B0604020202020204" pitchFamily="34" charset="0"/>
              <a:buChar char="•"/>
            </a:pPr>
            <a:r>
              <a:rPr lang="en-US" sz="1700" dirty="0" smtClean="0"/>
              <a:t>Purchasing/procurement </a:t>
            </a:r>
            <a:r>
              <a:rPr lang="en-US" sz="1700" dirty="0"/>
              <a:t>– sourcing and providing materials or </a:t>
            </a:r>
            <a:r>
              <a:rPr lang="en-US" sz="1700" dirty="0" smtClean="0"/>
              <a:t>services</a:t>
            </a:r>
            <a:r>
              <a:rPr lang="en-GB" sz="1700" dirty="0"/>
              <a:t>	</a:t>
            </a:r>
          </a:p>
        </p:txBody>
      </p:sp>
      <p:sp>
        <p:nvSpPr>
          <p:cNvPr id="8" name="Title 2"/>
          <p:cNvSpPr>
            <a:spLocks noGrp="1"/>
          </p:cNvSpPr>
          <p:nvPr>
            <p:ph type="title"/>
          </p:nvPr>
        </p:nvSpPr>
        <p:spPr>
          <a:xfrm>
            <a:off x="70266" y="72008"/>
            <a:ext cx="8859452" cy="548680"/>
          </a:xfrm>
        </p:spPr>
        <p:txBody>
          <a:bodyPr>
            <a:noAutofit/>
          </a:bodyPr>
          <a:lstStyle/>
          <a:p>
            <a:r>
              <a:rPr lang="en-US" sz="4000" dirty="0" smtClean="0"/>
              <a:t>Assessment Criteria</a:t>
            </a:r>
            <a:endParaRPr lang="en-GB" sz="4000" dirty="0"/>
          </a:p>
        </p:txBody>
      </p:sp>
      <p:graphicFrame>
        <p:nvGraphicFramePr>
          <p:cNvPr id="6" name="Table 5"/>
          <p:cNvGraphicFramePr>
            <a:graphicFrameLocks noGrp="1"/>
          </p:cNvGraphicFramePr>
          <p:nvPr>
            <p:extLst>
              <p:ext uri="{D42A27DB-BD31-4B8C-83A1-F6EECF244321}">
                <p14:modId xmlns:p14="http://schemas.microsoft.com/office/powerpoint/2010/main" val="2091652590"/>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Why are all web pages starting to look the same</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Do I have to learn programming to be a web developer</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How much does making and having a website cost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How do I get up the rankings in Google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are the limits of HTML coding</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Web accessibility and colour schemes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How will VR and Web integrate</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2034975"/>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51520" y="1052736"/>
            <a:ext cx="8785225" cy="5832475"/>
          </a:xfrm>
        </p:spPr>
        <p:txBody>
          <a:bodyPr>
            <a:noAutofit/>
          </a:bodyPr>
          <a:lstStyle/>
          <a:p>
            <a:pPr marL="285750" indent="-285750">
              <a:spcAft>
                <a:spcPts val="0"/>
              </a:spcAft>
              <a:buClr>
                <a:srgbClr val="00B050"/>
              </a:buClr>
              <a:buSzPct val="80000"/>
            </a:pPr>
            <a:r>
              <a:rPr lang="en-GB" sz="2200" dirty="0" smtClean="0"/>
              <a:t>All organisations have </a:t>
            </a:r>
            <a:r>
              <a:rPr lang="en-GB" sz="2200" dirty="0" smtClean="0">
                <a:hlinkClick r:id="rId3" action="ppaction://hlinksldjump"/>
              </a:rPr>
              <a:t>functional areas or departments</a:t>
            </a:r>
            <a:r>
              <a:rPr lang="en-GB" sz="2200" dirty="0" smtClean="0"/>
              <a:t> which work independently but towards a common goal or goals as set out by the aims and </a:t>
            </a:r>
            <a:r>
              <a:rPr lang="en-GB" sz="2200" dirty="0" smtClean="0"/>
              <a:t>objectives</a:t>
            </a:r>
          </a:p>
          <a:p>
            <a:pPr marL="285750" indent="-285750">
              <a:spcAft>
                <a:spcPts val="0"/>
              </a:spcAft>
              <a:buClr>
                <a:srgbClr val="00B050"/>
              </a:buClr>
              <a:buSzPct val="80000"/>
            </a:pPr>
            <a:endParaRPr lang="en-GB" sz="2200" dirty="0" smtClean="0"/>
          </a:p>
          <a:p>
            <a:pPr marL="285750" indent="-285750">
              <a:spcAft>
                <a:spcPts val="0"/>
              </a:spcAft>
              <a:buClr>
                <a:srgbClr val="00B050"/>
              </a:buClr>
              <a:buSzPct val="80000"/>
            </a:pPr>
            <a:endParaRPr lang="en-GB" sz="2200" dirty="0" smtClean="0"/>
          </a:p>
          <a:p>
            <a:pPr marL="0" indent="0">
              <a:spcAft>
                <a:spcPts val="0"/>
              </a:spcAft>
              <a:buNone/>
            </a:pPr>
            <a:endParaRPr lang="en-GB" sz="2200" b="1" dirty="0" smtClean="0"/>
          </a:p>
          <a:p>
            <a:pPr marL="0" indent="0">
              <a:spcAft>
                <a:spcPts val="0"/>
              </a:spcAft>
              <a:buNone/>
            </a:pPr>
            <a:endParaRPr lang="en-GB" sz="2200" b="1" dirty="0" smtClean="0"/>
          </a:p>
          <a:p>
            <a:pPr marL="0" indent="0">
              <a:spcAft>
                <a:spcPts val="0"/>
              </a:spcAft>
              <a:buNone/>
            </a:pPr>
            <a:endParaRPr lang="en-GB" sz="2200" b="1" dirty="0" smtClean="0"/>
          </a:p>
          <a:p>
            <a:pPr marL="0" indent="0">
              <a:spcAft>
                <a:spcPts val="0"/>
              </a:spcAft>
              <a:buNone/>
            </a:pPr>
            <a:endParaRPr lang="en-GB" sz="2200" b="1" dirty="0" smtClean="0"/>
          </a:p>
          <a:p>
            <a:pPr marL="0" indent="0">
              <a:spcAft>
                <a:spcPts val="0"/>
              </a:spcAft>
              <a:buNone/>
            </a:pPr>
            <a:r>
              <a:rPr lang="en-GB" sz="2200" b="1" dirty="0" smtClean="0">
                <a:solidFill>
                  <a:srgbClr val="FF0000"/>
                </a:solidFill>
              </a:rPr>
              <a:t>LO2 - Task 01 </a:t>
            </a:r>
            <a:r>
              <a:rPr lang="en-GB" sz="2200" dirty="0" smtClean="0">
                <a:solidFill>
                  <a:srgbClr val="FF0000"/>
                </a:solidFill>
              </a:rPr>
              <a:t>– </a:t>
            </a:r>
            <a:r>
              <a:rPr lang="en-GB" sz="2200" dirty="0" smtClean="0">
                <a:solidFill>
                  <a:srgbClr val="FF0000"/>
                </a:solidFill>
              </a:rPr>
              <a:t>Explain in your own words the term </a:t>
            </a:r>
            <a:r>
              <a:rPr lang="en-GB" sz="2200" b="1" dirty="0" smtClean="0">
                <a:solidFill>
                  <a:srgbClr val="FF0000"/>
                </a:solidFill>
              </a:rPr>
              <a:t>‘Functional Activities’</a:t>
            </a:r>
            <a:r>
              <a:rPr lang="en-GB" sz="2200" dirty="0" smtClean="0">
                <a:solidFill>
                  <a:srgbClr val="FF0000"/>
                </a:solidFill>
              </a:rPr>
              <a:t> </a:t>
            </a:r>
          </a:p>
          <a:p>
            <a:pPr marL="0" indent="0">
              <a:spcAft>
                <a:spcPts val="0"/>
              </a:spcAft>
              <a:buNone/>
            </a:pPr>
            <a:r>
              <a:rPr lang="en-GB" sz="2200" b="1" dirty="0">
                <a:solidFill>
                  <a:srgbClr val="FF0000"/>
                </a:solidFill>
              </a:rPr>
              <a:t>LO2 - Task </a:t>
            </a:r>
            <a:r>
              <a:rPr lang="en-GB" sz="2200" b="1" dirty="0" smtClean="0">
                <a:solidFill>
                  <a:srgbClr val="FF0000"/>
                </a:solidFill>
              </a:rPr>
              <a:t>02</a:t>
            </a:r>
            <a:r>
              <a:rPr lang="en-GB" sz="2200" dirty="0" smtClean="0">
                <a:solidFill>
                  <a:srgbClr val="FF0000"/>
                </a:solidFill>
              </a:rPr>
              <a:t> </a:t>
            </a:r>
            <a:r>
              <a:rPr lang="en-GB" sz="2200" dirty="0" smtClean="0">
                <a:solidFill>
                  <a:srgbClr val="FF0000"/>
                </a:solidFill>
              </a:rPr>
              <a:t>– Identify and Describe the different areas available</a:t>
            </a:r>
          </a:p>
          <a:p>
            <a:pPr marL="0" indent="0">
              <a:spcAft>
                <a:spcPts val="0"/>
              </a:spcAft>
              <a:buNone/>
            </a:pPr>
            <a:r>
              <a:rPr lang="en-GB" sz="2200" b="1" dirty="0">
                <a:solidFill>
                  <a:srgbClr val="FF0000"/>
                </a:solidFill>
              </a:rPr>
              <a:t>LO2 - Task </a:t>
            </a:r>
            <a:r>
              <a:rPr lang="en-GB" sz="2200" b="1" dirty="0" smtClean="0">
                <a:solidFill>
                  <a:srgbClr val="FF0000"/>
                </a:solidFill>
              </a:rPr>
              <a:t>03</a:t>
            </a:r>
            <a:r>
              <a:rPr lang="en-GB" sz="2200" dirty="0" smtClean="0">
                <a:solidFill>
                  <a:srgbClr val="FF0000"/>
                </a:solidFill>
              </a:rPr>
              <a:t> </a:t>
            </a:r>
            <a:r>
              <a:rPr lang="en-GB" sz="2200" dirty="0" smtClean="0">
                <a:solidFill>
                  <a:srgbClr val="FF0000"/>
                </a:solidFill>
              </a:rPr>
              <a:t>– Describe all the functional areas that may be present within </a:t>
            </a:r>
            <a:r>
              <a:rPr lang="en-GB" sz="2200" dirty="0" smtClean="0">
                <a:solidFill>
                  <a:srgbClr val="FF0000"/>
                </a:solidFill>
              </a:rPr>
              <a:t>your </a:t>
            </a:r>
            <a:r>
              <a:rPr lang="en-GB" sz="2200" b="1" dirty="0" smtClean="0">
                <a:solidFill>
                  <a:srgbClr val="FF0000"/>
                </a:solidFill>
              </a:rPr>
              <a:t>two </a:t>
            </a:r>
            <a:r>
              <a:rPr lang="en-GB" sz="2200" dirty="0" smtClean="0">
                <a:solidFill>
                  <a:srgbClr val="FF0000"/>
                </a:solidFill>
              </a:rPr>
              <a:t>chosen businesses within different sectors.  </a:t>
            </a:r>
            <a:r>
              <a:rPr lang="en-GB" sz="2200" dirty="0" smtClean="0">
                <a:solidFill>
                  <a:srgbClr val="FF0000"/>
                </a:solidFill>
              </a:rPr>
              <a:t>Split these into two lists, one for each of your businesses. </a:t>
            </a:r>
            <a:r>
              <a:rPr lang="en-GB" sz="2200" dirty="0" smtClean="0"/>
              <a:t>Show examples where possible.</a:t>
            </a:r>
          </a:p>
          <a:p>
            <a:pPr marL="285750" indent="-285750">
              <a:spcAft>
                <a:spcPts val="0"/>
              </a:spcAft>
              <a:buClr>
                <a:srgbClr val="00B050"/>
              </a:buClr>
              <a:buSzPct val="80000"/>
            </a:pPr>
            <a:r>
              <a:rPr lang="en-GB" sz="2200" dirty="0" smtClean="0"/>
              <a:t>Remember to describe the purpose of these departments within the specific business context of your </a:t>
            </a:r>
            <a:r>
              <a:rPr lang="en-GB" sz="2200" dirty="0" smtClean="0"/>
              <a:t>organisations.</a:t>
            </a:r>
            <a:endParaRPr lang="en-GB" sz="2200" dirty="0" smtClean="0"/>
          </a:p>
        </p:txBody>
      </p:sp>
      <p:graphicFrame>
        <p:nvGraphicFramePr>
          <p:cNvPr id="4" name="Table 3"/>
          <p:cNvGraphicFramePr>
            <a:graphicFrameLocks noGrp="1"/>
          </p:cNvGraphicFramePr>
          <p:nvPr>
            <p:extLst>
              <p:ext uri="{D42A27DB-BD31-4B8C-83A1-F6EECF244321}">
                <p14:modId xmlns:p14="http://schemas.microsoft.com/office/powerpoint/2010/main" val="155377074"/>
              </p:ext>
            </p:extLst>
          </p:nvPr>
        </p:nvGraphicFramePr>
        <p:xfrm>
          <a:off x="323528" y="2132856"/>
          <a:ext cx="8496944" cy="1752600"/>
        </p:xfrm>
        <a:graphic>
          <a:graphicData uri="http://schemas.openxmlformats.org/drawingml/2006/table">
            <a:tbl>
              <a:tblPr firstRow="1" bandRow="1">
                <a:tableStyleId>{5C22544A-7EE6-4342-B048-85BDC9FD1C3A}</a:tableStyleId>
              </a:tblPr>
              <a:tblGrid>
                <a:gridCol w="2592288"/>
                <a:gridCol w="3024336"/>
                <a:gridCol w="2880320"/>
              </a:tblGrid>
              <a:tr h="370840">
                <a:tc>
                  <a:txBody>
                    <a:bodyPr/>
                    <a:lstStyle/>
                    <a:p>
                      <a:pPr algn="ctr"/>
                      <a:r>
                        <a:rPr lang="en-GB" sz="1800" b="1" dirty="0" smtClean="0">
                          <a:solidFill>
                            <a:schemeClr val="tx1"/>
                          </a:solidFill>
                          <a:latin typeface="Calibri" pitchFamily="34" charset="0"/>
                          <a:cs typeface="Calibri" pitchFamily="34" charset="0"/>
                          <a:hlinkClick r:id="rId4" action="ppaction://hlinksldjump"/>
                        </a:rPr>
                        <a:t>Sales</a:t>
                      </a:r>
                      <a:endParaRPr lang="en-GB" sz="18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tx1"/>
                          </a:solidFill>
                          <a:latin typeface="Calibri" pitchFamily="34" charset="0"/>
                          <a:cs typeface="Calibri" pitchFamily="34" charset="0"/>
                          <a:hlinkClick r:id="rId5" action="ppaction://hlinksldjump"/>
                        </a:rPr>
                        <a:t>Finance</a:t>
                      </a:r>
                      <a:endParaRPr lang="en-GB" sz="1800" b="1"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800" b="1" dirty="0" smtClean="0">
                          <a:solidFill>
                            <a:schemeClr val="tx1"/>
                          </a:solidFill>
                          <a:latin typeface="Calibri" pitchFamily="34" charset="0"/>
                          <a:cs typeface="Calibri" pitchFamily="34" charset="0"/>
                          <a:hlinkClick r:id="rId6" action="ppaction://hlinksldjump"/>
                        </a:rPr>
                        <a:t>Marketing</a:t>
                      </a:r>
                      <a:endParaRPr lang="en-GB" sz="1800" b="1"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r>
              <a:tr h="370840">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tx1"/>
                          </a:solidFill>
                          <a:latin typeface="Calibri" pitchFamily="34" charset="0"/>
                          <a:cs typeface="Calibri" pitchFamily="34" charset="0"/>
                          <a:hlinkClick r:id="rId7" action="ppaction://hlinksldjump"/>
                        </a:rPr>
                        <a:t>Human Resource Management</a:t>
                      </a:r>
                      <a:endParaRPr lang="en-GB" sz="1800" b="1"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tx1"/>
                          </a:solidFill>
                          <a:latin typeface="Calibri" pitchFamily="34" charset="0"/>
                          <a:cs typeface="Calibri" pitchFamily="34" charset="0"/>
                          <a:hlinkClick r:id="rId8" action="ppaction://hlinksldjump"/>
                        </a:rPr>
                        <a:t>Research and Development</a:t>
                      </a:r>
                      <a:endParaRPr lang="en-GB" sz="1800" b="1"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tx1"/>
                          </a:solidFill>
                          <a:latin typeface="Calibri" pitchFamily="34" charset="0"/>
                          <a:cs typeface="Calibri" pitchFamily="34" charset="0"/>
                          <a:hlinkClick r:id="rId9" action="ppaction://hlinksldjump"/>
                        </a:rPr>
                        <a:t>Information Technology Services</a:t>
                      </a:r>
                      <a:endParaRPr lang="en-GB" sz="1800" b="1"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r>
              <a:tr h="370840">
                <a:tc>
                  <a:txBody>
                    <a:bodyPr/>
                    <a:lstStyle/>
                    <a:p>
                      <a:pPr algn="ctr"/>
                      <a:r>
                        <a:rPr lang="en-GB" sz="1800" b="1" dirty="0" smtClean="0">
                          <a:solidFill>
                            <a:schemeClr val="tx1"/>
                          </a:solidFill>
                          <a:latin typeface="Calibri" pitchFamily="34" charset="0"/>
                          <a:cs typeface="Calibri" pitchFamily="34" charset="0"/>
                          <a:hlinkClick r:id="rId10" action="ppaction://hlinksldjump"/>
                        </a:rPr>
                        <a:t>Purchasing</a:t>
                      </a:r>
                      <a:endParaRPr lang="en-GB" sz="18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tx1"/>
                          </a:solidFill>
                          <a:latin typeface="Calibri" pitchFamily="34" charset="0"/>
                          <a:cs typeface="Calibri" pitchFamily="34" charset="0"/>
                          <a:hlinkClick r:id="rId11" action="ppaction://hlinksldjump"/>
                        </a:rPr>
                        <a:t>Production</a:t>
                      </a:r>
                      <a:endParaRPr lang="en-GB" sz="18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tx1"/>
                          </a:solidFill>
                          <a:latin typeface="Calibri" pitchFamily="34" charset="0"/>
                          <a:cs typeface="Calibri" pitchFamily="34" charset="0"/>
                          <a:hlinkClick r:id="rId12" action="ppaction://hlinksldjump"/>
                        </a:rPr>
                        <a:t>Business Support Services</a:t>
                      </a:r>
                      <a:endParaRPr lang="en-GB" sz="1800" b="1" dirty="0">
                        <a:solidFill>
                          <a:schemeClr val="tx1"/>
                        </a:solidFill>
                        <a:latin typeface="Calibri" pitchFamily="34" charset="0"/>
                        <a:cs typeface="Calibri" pitchFamily="34" charset="0"/>
                      </a:endParaRPr>
                    </a:p>
                  </a:txBody>
                  <a:tcPr anchor="ctr">
                    <a:solidFill>
                      <a:schemeClr val="tx2">
                        <a:lumMod val="20000"/>
                        <a:lumOff val="80000"/>
                      </a:schemeClr>
                    </a:solidFill>
                  </a:tcPr>
                </a:tc>
              </a:tr>
              <a:tr h="370840">
                <a:tc gridSpan="3">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tx1"/>
                          </a:solidFill>
                          <a:latin typeface="Calibri" pitchFamily="34" charset="0"/>
                          <a:cs typeface="Calibri" pitchFamily="34" charset="0"/>
                          <a:hlinkClick r:id="rId13" action="ppaction://hlinksldjump"/>
                        </a:rPr>
                        <a:t>Customer Service &amp; Call Centres</a:t>
                      </a:r>
                      <a:endParaRPr lang="en-GB" sz="1800" b="1"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c hMerge="1">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endParaRPr lang="en-GB" sz="1800" b="1"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c hMerge="1">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endParaRPr lang="en-GB" sz="1800" b="1"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r>
            </a:tbl>
          </a:graphicData>
        </a:graphic>
      </p:graphicFrame>
      <p:sp>
        <p:nvSpPr>
          <p:cNvPr id="15" name="Title 2"/>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200" dirty="0" smtClean="0"/>
              <a:t>LO2 </a:t>
            </a:r>
            <a:r>
              <a:rPr lang="en-GB" sz="3200" dirty="0" smtClean="0"/>
              <a:t>– Business Functional Areas</a:t>
            </a:r>
            <a:endParaRPr lang="en-GB" sz="3200" dirty="0"/>
          </a:p>
        </p:txBody>
      </p:sp>
    </p:spTree>
    <p:extLst>
      <p:ext uri="{BB962C8B-B14F-4D97-AF65-F5344CB8AC3E}">
        <p14:creationId xmlns:p14="http://schemas.microsoft.com/office/powerpoint/2010/main" val="11893808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51521" y="1052736"/>
            <a:ext cx="8568952" cy="5688012"/>
          </a:xfrm>
        </p:spPr>
        <p:txBody>
          <a:bodyPr>
            <a:noAutofit/>
          </a:bodyPr>
          <a:lstStyle/>
          <a:p>
            <a:pPr marL="0" indent="0">
              <a:spcAft>
                <a:spcPts val="0"/>
              </a:spcAft>
              <a:buNone/>
            </a:pPr>
            <a:r>
              <a:rPr lang="en-GB" sz="1620" dirty="0" smtClean="0"/>
              <a:t>Even in the smallest business a number of key tasks, or functions, must be done regularly. Stock must be bought, bills must be paid, customers must be served and customer enquiries must be answered. </a:t>
            </a:r>
          </a:p>
          <a:p>
            <a:pPr>
              <a:spcAft>
                <a:spcPts val="0"/>
              </a:spcAft>
              <a:buClr>
                <a:srgbClr val="00B050"/>
              </a:buClr>
              <a:buSzPct val="80000"/>
            </a:pPr>
            <a:r>
              <a:rPr lang="en-GB" sz="1620" dirty="0" smtClean="0"/>
              <a:t>In a small firm all these jobs may be done by one or two people. </a:t>
            </a:r>
          </a:p>
          <a:p>
            <a:pPr>
              <a:spcAft>
                <a:spcPts val="0"/>
              </a:spcAft>
              <a:buClr>
                <a:srgbClr val="00B050"/>
              </a:buClr>
              <a:buSzPct val="80000"/>
            </a:pPr>
            <a:r>
              <a:rPr lang="en-GB" sz="1620" dirty="0" smtClean="0"/>
              <a:t>In a large organisation, people specialise in different tasks. </a:t>
            </a:r>
          </a:p>
          <a:p>
            <a:pPr lvl="1">
              <a:spcAft>
                <a:spcPts val="0"/>
              </a:spcAft>
              <a:buClr>
                <a:srgbClr val="00B050"/>
              </a:buClr>
              <a:buFont typeface="Arial" panose="020B0604020202020204" pitchFamily="34" charset="0"/>
              <a:buChar char="•"/>
            </a:pPr>
            <a:r>
              <a:rPr lang="en-GB" sz="1620" dirty="0" smtClean="0"/>
              <a:t>Tesco and Sainsbury’s, for example, have buyers to purchase the stock, accounts staff to pay the bills, checkout staff to serve customers and customer service staff to answer queries.</a:t>
            </a:r>
          </a:p>
          <a:p>
            <a:pPr marL="365125" indent="-365125">
              <a:spcAft>
                <a:spcPts val="0"/>
              </a:spcAft>
              <a:buNone/>
            </a:pPr>
            <a:r>
              <a:rPr lang="en-GB" sz="1620" b="1" dirty="0" smtClean="0"/>
              <a:t>Functional areas in business</a:t>
            </a:r>
          </a:p>
          <a:p>
            <a:pPr>
              <a:spcAft>
                <a:spcPts val="0"/>
              </a:spcAft>
              <a:buClr>
                <a:srgbClr val="00B050"/>
              </a:buClr>
              <a:buSzPct val="80000"/>
            </a:pPr>
            <a:r>
              <a:rPr lang="en-GB" sz="1620" dirty="0" smtClean="0"/>
              <a:t>In a large organisation, it is usually easier to identify separate functional areas because people work together in departments. Each department carries out the tasks that relate to its particular area.</a:t>
            </a:r>
          </a:p>
          <a:p>
            <a:pPr marL="0" indent="0">
              <a:spcAft>
                <a:spcPts val="0"/>
              </a:spcAft>
              <a:buNone/>
            </a:pPr>
            <a:r>
              <a:rPr lang="en-GB" sz="1620" b="1" dirty="0"/>
              <a:t>The purposes of functional areas</a:t>
            </a:r>
          </a:p>
          <a:p>
            <a:pPr marL="0" indent="0">
              <a:spcAft>
                <a:spcPts val="0"/>
              </a:spcAft>
              <a:buNone/>
            </a:pPr>
            <a:r>
              <a:rPr lang="en-GB" sz="1620" dirty="0"/>
              <a:t>The main purpose of functional areas is to ensure that all important business activities are carried out efficiently. This is essential if the business is to achieve its aims and objectives. In addition, specific areas will be responsibility for supporting specific types of aims and objectives, for example:</a:t>
            </a:r>
          </a:p>
          <a:p>
            <a:pPr>
              <a:spcAft>
                <a:spcPts val="0"/>
              </a:spcAft>
              <a:buClr>
                <a:srgbClr val="00B050"/>
              </a:buClr>
              <a:buSzPct val="80000"/>
            </a:pPr>
            <a:r>
              <a:rPr lang="en-GB" sz="1620" dirty="0"/>
              <a:t>Sales and marketing will be involved in achieving targets linked to developing new markets or increasing sales</a:t>
            </a:r>
          </a:p>
          <a:p>
            <a:pPr>
              <a:spcAft>
                <a:spcPts val="0"/>
              </a:spcAft>
              <a:buClr>
                <a:srgbClr val="00B050"/>
              </a:buClr>
              <a:buSzPct val="80000"/>
            </a:pPr>
            <a:r>
              <a:rPr lang="en-GB" sz="1620" dirty="0"/>
              <a:t>Human resources will be involved in arranging staff training activities and supporting the continuous professional development of all staff</a:t>
            </a:r>
          </a:p>
          <a:p>
            <a:pPr>
              <a:spcAft>
                <a:spcPts val="0"/>
              </a:spcAft>
              <a:buClr>
                <a:srgbClr val="00B050"/>
              </a:buClr>
              <a:buSzPct val="80000"/>
            </a:pPr>
            <a:r>
              <a:rPr lang="en-GB" sz="1620" dirty="0"/>
              <a:t>Finance will be expected to monitor and support aims and objectives linked to keeping costs low to improve profitability</a:t>
            </a:r>
          </a:p>
          <a:p>
            <a:pPr>
              <a:spcAft>
                <a:spcPts val="0"/>
              </a:spcAft>
              <a:buClr>
                <a:srgbClr val="00B050"/>
              </a:buClr>
              <a:buSzPct val="80000"/>
            </a:pPr>
            <a:r>
              <a:rPr lang="en-GB" sz="1620" dirty="0"/>
              <a:t>Production will be set targets relating to quality or meeting planned production </a:t>
            </a:r>
            <a:r>
              <a:rPr lang="en-GB" sz="1620" dirty="0" smtClean="0"/>
              <a:t>schedules</a:t>
            </a:r>
            <a:endParaRPr lang="en-GB" sz="1620" dirty="0"/>
          </a:p>
        </p:txBody>
      </p:sp>
      <p:sp>
        <p:nvSpPr>
          <p:cNvPr id="5" name="Title 2"/>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200" dirty="0" smtClean="0"/>
              <a:t>LO2 </a:t>
            </a:r>
            <a:r>
              <a:rPr lang="en-GB" sz="3200" dirty="0" smtClean="0"/>
              <a:t>– Business Functional Areas</a:t>
            </a:r>
            <a:endParaRPr lang="en-GB" sz="3200" dirty="0"/>
          </a:p>
        </p:txBody>
      </p:sp>
    </p:spTree>
    <p:extLst>
      <p:ext uri="{BB962C8B-B14F-4D97-AF65-F5344CB8AC3E}">
        <p14:creationId xmlns:p14="http://schemas.microsoft.com/office/powerpoint/2010/main" val="801505932"/>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49683" y="1101229"/>
            <a:ext cx="8570789" cy="4920059"/>
          </a:xfrm>
        </p:spPr>
        <p:txBody>
          <a:bodyPr>
            <a:noAutofit/>
          </a:bodyPr>
          <a:lstStyle/>
          <a:p>
            <a:pPr marL="0" indent="0">
              <a:spcAft>
                <a:spcPts val="0"/>
              </a:spcAft>
              <a:buNone/>
            </a:pPr>
            <a:r>
              <a:rPr lang="en-GB" sz="1800" b="1" dirty="0" smtClean="0"/>
              <a:t>Business Support Services</a:t>
            </a:r>
            <a:r>
              <a:rPr lang="en-GB" sz="1800" dirty="0" smtClean="0"/>
              <a:t> </a:t>
            </a:r>
            <a:r>
              <a:rPr lang="en-GB" sz="1800" dirty="0" smtClean="0"/>
              <a:t>is a support function required by all businesses – and this does not mean just doing keyboarding or filing. Senior administrators carry out a wide range of tasks, from monitoring budgets to interviewing new staff for their departments.</a:t>
            </a:r>
          </a:p>
          <a:p>
            <a:pPr>
              <a:spcAft>
                <a:spcPts val="0"/>
              </a:spcAft>
              <a:buClr>
                <a:srgbClr val="00B050"/>
              </a:buClr>
              <a:buSzPct val="80000"/>
            </a:pPr>
            <a:r>
              <a:rPr lang="en-GB" sz="1800" dirty="0" smtClean="0"/>
              <a:t>Routine administrative tasks include opening the mail, preparing and filing documents, sending emails and faxes. </a:t>
            </a:r>
          </a:p>
          <a:p>
            <a:pPr>
              <a:spcAft>
                <a:spcPts val="0"/>
              </a:spcAft>
              <a:buClr>
                <a:srgbClr val="00B050"/>
              </a:buClr>
              <a:buSzPct val="80000"/>
            </a:pPr>
            <a:r>
              <a:rPr lang="en-GB" sz="1800" dirty="0" smtClean="0"/>
              <a:t>Others require more creativity and flexibility, such as arranging travel or important events, from staff meetings to visits by foreign customers. </a:t>
            </a:r>
          </a:p>
          <a:p>
            <a:pPr>
              <a:spcAft>
                <a:spcPts val="0"/>
              </a:spcAft>
              <a:buClr>
                <a:srgbClr val="00B050"/>
              </a:buClr>
              <a:buSzPct val="80000"/>
            </a:pPr>
            <a:r>
              <a:rPr lang="en-GB" sz="1800" dirty="0" smtClean="0"/>
              <a:t>Most administrators also deal with external customers who judge the business on the way their enquiry is handled. Poor or sloppy administration can be disastrous for a company’s image and reputation. A lost order, badly typed letter, important message that is not passed on or wrong date scheduled for a meeting can cause problems and may lose customers. </a:t>
            </a:r>
          </a:p>
          <a:p>
            <a:pPr>
              <a:spcAft>
                <a:spcPts val="0"/>
              </a:spcAft>
              <a:buClr>
                <a:srgbClr val="00B050"/>
              </a:buClr>
              <a:buSzPct val="80000"/>
            </a:pPr>
            <a:r>
              <a:rPr lang="en-GB" sz="1800" dirty="0" smtClean="0"/>
              <a:t>Efficient administration means that everything runs smoothly and managers can concentrate on the task of running the business.</a:t>
            </a:r>
          </a:p>
          <a:p>
            <a:pPr>
              <a:spcAft>
                <a:spcPts val="0"/>
              </a:spcAft>
              <a:buClr>
                <a:srgbClr val="00B050"/>
              </a:buClr>
              <a:buSzPct val="80000"/>
            </a:pPr>
            <a:r>
              <a:rPr lang="en-GB" sz="1800" dirty="0" smtClean="0"/>
              <a:t>In a small organisation, an administrator is often a ‘jack-of-all-trades’ who can turn a hand to anything – from checking and paying invoices to keeping the firm’s website up to date. In a larger firm administration may be carried out in every department, rather than just one. A sales administrator may make overseas travel arrangements whereas an administrator in human resources would arrange job interviews</a:t>
            </a:r>
            <a:r>
              <a:rPr lang="en-GB" sz="1800" dirty="0" smtClean="0"/>
              <a:t>.</a:t>
            </a:r>
            <a:endParaRPr lang="en-GB" sz="1800" dirty="0" smtClean="0"/>
          </a:p>
        </p:txBody>
      </p:sp>
      <p:sp>
        <p:nvSpPr>
          <p:cNvPr id="5" name="Title 2"/>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300" dirty="0" smtClean="0"/>
              <a:t>LO2 </a:t>
            </a:r>
            <a:r>
              <a:rPr lang="en-GB" sz="2300" dirty="0" smtClean="0"/>
              <a:t>– Business Functional Areas - Business Support Services</a:t>
            </a:r>
            <a:endParaRPr lang="en-GB" sz="2300" dirty="0"/>
          </a:p>
        </p:txBody>
      </p:sp>
    </p:spTree>
    <p:extLst>
      <p:ext uri="{BB962C8B-B14F-4D97-AF65-F5344CB8AC3E}">
        <p14:creationId xmlns:p14="http://schemas.microsoft.com/office/powerpoint/2010/main" val="1859048327"/>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6DD945F-B7B0-4691-A0D0-E2EAD6DA23B3}">
  <ds:schemaRefs>
    <ds:schemaRef ds:uri="http://purl.org/dc/dcmitype/"/>
    <ds:schemaRef ds:uri="http://schemas.openxmlformats.org/package/2006/metadata/core-properties"/>
    <ds:schemaRef ds:uri="http://schemas.microsoft.com/office/2006/metadata/properties"/>
    <ds:schemaRef ds:uri="http://schemas.microsoft.com/office/2006/documentManagement/types"/>
    <ds:schemaRef ds:uri="http://purl.org/dc/elements/1.1/"/>
    <ds:schemaRef ds:uri="http://www.w3.org/XML/1998/namespace"/>
    <ds:schemaRef ds:uri="http://purl.org/dc/terms/"/>
  </ds:schemaRefs>
</ds:datastoreItem>
</file>

<file path=customXml/itemProps2.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E5A8F797-114D-47DC-A43E-E9D7D88718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Enderoth</Template>
  <TotalTime>46282</TotalTime>
  <Words>7291</Words>
  <Application>Microsoft Office PowerPoint</Application>
  <PresentationFormat>On-screen Show (4:3)</PresentationFormat>
  <Paragraphs>459</Paragraphs>
  <Slides>39</Slides>
  <Notes>39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39</vt:i4>
      </vt:variant>
    </vt:vector>
  </HeadingPairs>
  <TitlesOfParts>
    <vt:vector size="47" baseType="lpstr">
      <vt:lpstr>Arial</vt:lpstr>
      <vt:lpstr>Calibri</vt:lpstr>
      <vt:lpstr>Lucida Sans Unicode</vt:lpstr>
      <vt:lpstr>Times New Roman</vt:lpstr>
      <vt:lpstr>Verdana</vt:lpstr>
      <vt:lpstr>Wingdings 2</vt:lpstr>
      <vt:lpstr>Wingdings 3</vt:lpstr>
      <vt:lpstr>Enderoth</vt:lpstr>
      <vt:lpstr>PowerPoint Presentation</vt:lpstr>
      <vt:lpstr>Calculating the Points</vt:lpstr>
      <vt:lpstr>Qualification Grade Table - Diploma</vt:lpstr>
      <vt:lpstr>Qualification Grade Table – Foundation Diploma</vt:lpstr>
      <vt:lpstr>Qualification Grade Table – Technical Diploma</vt:lpstr>
      <vt:lpstr>Assessment Criteria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01 - LO2 - Cambridge Technicals</dc:title>
  <dc:subject>eBusiness</dc:subject>
  <dc:creator>Enderoth</dc:creator>
  <cp:lastModifiedBy>Stephen Rafferty</cp:lastModifiedBy>
  <cp:revision>1581</cp:revision>
  <cp:lastPrinted>2014-01-22T18:25:48Z</cp:lastPrinted>
  <dcterms:created xsi:type="dcterms:W3CDTF">2008-03-12T11:01:44Z</dcterms:created>
  <dcterms:modified xsi:type="dcterms:W3CDTF">2016-08-08T20:29:13Z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